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8" r:id="rId1"/>
  </p:sldMasterIdLst>
  <p:notesMasterIdLst>
    <p:notesMasterId r:id="rId99"/>
  </p:notesMasterIdLst>
  <p:sldIdLst>
    <p:sldId id="303" r:id="rId2"/>
    <p:sldId id="304" r:id="rId3"/>
    <p:sldId id="300" r:id="rId4"/>
    <p:sldId id="283" r:id="rId5"/>
    <p:sldId id="312" r:id="rId6"/>
    <p:sldId id="313" r:id="rId7"/>
    <p:sldId id="314" r:id="rId8"/>
    <p:sldId id="315" r:id="rId9"/>
    <p:sldId id="317" r:id="rId10"/>
    <p:sldId id="316" r:id="rId11"/>
    <p:sldId id="318" r:id="rId12"/>
    <p:sldId id="308" r:id="rId13"/>
    <p:sldId id="319" r:id="rId14"/>
    <p:sldId id="320" r:id="rId15"/>
    <p:sldId id="321" r:id="rId16"/>
    <p:sldId id="323" r:id="rId17"/>
    <p:sldId id="325" r:id="rId18"/>
    <p:sldId id="326" r:id="rId19"/>
    <p:sldId id="327" r:id="rId20"/>
    <p:sldId id="328" r:id="rId21"/>
    <p:sldId id="329" r:id="rId22"/>
    <p:sldId id="330" r:id="rId23"/>
    <p:sldId id="322" r:id="rId24"/>
    <p:sldId id="331" r:id="rId25"/>
    <p:sldId id="324" r:id="rId26"/>
    <p:sldId id="332" r:id="rId27"/>
    <p:sldId id="333" r:id="rId28"/>
    <p:sldId id="335" r:id="rId29"/>
    <p:sldId id="334" r:id="rId30"/>
    <p:sldId id="336" r:id="rId31"/>
    <p:sldId id="309" r:id="rId32"/>
    <p:sldId id="337" r:id="rId33"/>
    <p:sldId id="338" r:id="rId34"/>
    <p:sldId id="339" r:id="rId35"/>
    <p:sldId id="340" r:id="rId36"/>
    <p:sldId id="341" r:id="rId37"/>
    <p:sldId id="342" r:id="rId38"/>
    <p:sldId id="343" r:id="rId39"/>
    <p:sldId id="344" r:id="rId40"/>
    <p:sldId id="345" r:id="rId41"/>
    <p:sldId id="347" r:id="rId42"/>
    <p:sldId id="346" r:id="rId43"/>
    <p:sldId id="354" r:id="rId44"/>
    <p:sldId id="355" r:id="rId45"/>
    <p:sldId id="356" r:id="rId46"/>
    <p:sldId id="357" r:id="rId47"/>
    <p:sldId id="358" r:id="rId48"/>
    <p:sldId id="359" r:id="rId49"/>
    <p:sldId id="360" r:id="rId50"/>
    <p:sldId id="361" r:id="rId51"/>
    <p:sldId id="362" r:id="rId52"/>
    <p:sldId id="363" r:id="rId53"/>
    <p:sldId id="364" r:id="rId54"/>
    <p:sldId id="365" r:id="rId55"/>
    <p:sldId id="366" r:id="rId56"/>
    <p:sldId id="368" r:id="rId57"/>
    <p:sldId id="369" r:id="rId58"/>
    <p:sldId id="370" r:id="rId59"/>
    <p:sldId id="371" r:id="rId60"/>
    <p:sldId id="372" r:id="rId61"/>
    <p:sldId id="373" r:id="rId62"/>
    <p:sldId id="374" r:id="rId63"/>
    <p:sldId id="375" r:id="rId64"/>
    <p:sldId id="376" r:id="rId65"/>
    <p:sldId id="377" r:id="rId66"/>
    <p:sldId id="378" r:id="rId67"/>
    <p:sldId id="379" r:id="rId68"/>
    <p:sldId id="380" r:id="rId69"/>
    <p:sldId id="310" r:id="rId70"/>
    <p:sldId id="381" r:id="rId71"/>
    <p:sldId id="382" r:id="rId72"/>
    <p:sldId id="383" r:id="rId73"/>
    <p:sldId id="384" r:id="rId74"/>
    <p:sldId id="385" r:id="rId75"/>
    <p:sldId id="386" r:id="rId76"/>
    <p:sldId id="387" r:id="rId77"/>
    <p:sldId id="389" r:id="rId78"/>
    <p:sldId id="390" r:id="rId79"/>
    <p:sldId id="394" r:id="rId80"/>
    <p:sldId id="393" r:id="rId81"/>
    <p:sldId id="311" r:id="rId82"/>
    <p:sldId id="391" r:id="rId83"/>
    <p:sldId id="395" r:id="rId84"/>
    <p:sldId id="396" r:id="rId85"/>
    <p:sldId id="348" r:id="rId86"/>
    <p:sldId id="349" r:id="rId87"/>
    <p:sldId id="350" r:id="rId88"/>
    <p:sldId id="351" r:id="rId89"/>
    <p:sldId id="352" r:id="rId90"/>
    <p:sldId id="392" r:id="rId91"/>
    <p:sldId id="398" r:id="rId92"/>
    <p:sldId id="399" r:id="rId93"/>
    <p:sldId id="400" r:id="rId94"/>
    <p:sldId id="401" r:id="rId95"/>
    <p:sldId id="402" r:id="rId96"/>
    <p:sldId id="403" r:id="rId97"/>
    <p:sldId id="299" r:id="rId9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3636" autoAdjust="0"/>
  </p:normalViewPr>
  <p:slideViewPr>
    <p:cSldViewPr>
      <p:cViewPr>
        <p:scale>
          <a:sx n="58" d="100"/>
          <a:sy n="58" d="100"/>
        </p:scale>
        <p:origin x="1520" y="52"/>
      </p:cViewPr>
      <p:guideLst>
        <p:guide orient="horz" pos="2160"/>
        <p:guide pos="2880"/>
      </p:guideLst>
    </p:cSldViewPr>
  </p:slideViewPr>
  <p:outlineViewPr>
    <p:cViewPr>
      <p:scale>
        <a:sx n="33" d="100"/>
        <a:sy n="33" d="100"/>
      </p:scale>
      <p:origin x="0" y="-8094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40.jpg>
</file>

<file path=ppt/media/image41.jpg>
</file>

<file path=ppt/media/image42.png>
</file>

<file path=ppt/media/image43.png>
</file>

<file path=ppt/media/image44.png>
</file>

<file path=ppt/media/image45.png>
</file>

<file path=ppt/media/image46.png>
</file>

<file path=ppt/media/image47.jpg>
</file>

<file path=ppt/media/image48.png>
</file>

<file path=ppt/media/image49.png>
</file>

<file path=ppt/media/image5.png>
</file>

<file path=ppt/media/image50.jp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jpg>
</file>

<file path=ppt/media/image61.png>
</file>

<file path=ppt/media/image62.jpg>
</file>

<file path=ppt/media/image63.jp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jpg>
</file>

<file path=ppt/media/image72.png>
</file>

<file path=ppt/media/image73.jpg>
</file>

<file path=ppt/media/image74.jpg>
</file>

<file path=ppt/media/image75.jpg>
</file>

<file path=ppt/media/image76.jpg>
</file>

<file path=ppt/media/image7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anose="020F0502020204030204" pitchFamily="34"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7B39C21E-E755-49BC-BD01-951A1955DE0A}" type="datetimeFigureOut">
              <a:rPr lang="en-US"/>
              <a:pPr/>
              <a:t>3/26/2024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anose="020F050202020403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45507654-C941-4463-9742-4500FEAA44AE}" type="slidenum">
              <a:rPr lang="en-US"/>
              <a:pPr/>
              <a:t>‹#›</a:t>
            </a:fld>
            <a:endParaRPr lang="en-US"/>
          </a:p>
        </p:txBody>
      </p:sp>
    </p:spTree>
    <p:extLst>
      <p:ext uri="{BB962C8B-B14F-4D97-AF65-F5344CB8AC3E}">
        <p14:creationId xmlns:p14="http://schemas.microsoft.com/office/powerpoint/2010/main" val="316867594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anose="020B0604020202020204" pitchFamily="34" charset="0"/>
              <a:buNone/>
            </a:pPr>
            <a:r>
              <a:rPr lang="en-GB" sz="1200" b="1" i="0" u="none" strike="noStrike" kern="1200" baseline="0" dirty="0">
                <a:solidFill>
                  <a:schemeClr val="tx1"/>
                </a:solidFill>
                <a:latin typeface="+mn-lt"/>
                <a:ea typeface="+mn-ea"/>
                <a:cs typeface="+mn-cs"/>
              </a:rPr>
              <a:t>Guidance to the Teacher</a:t>
            </a:r>
          </a:p>
          <a:p>
            <a:pPr marL="171450" indent="-171450">
              <a:buFont typeface="Arial" panose="020B0604020202020204" pitchFamily="34" charset="0"/>
              <a:buChar char="•"/>
            </a:pPr>
            <a:r>
              <a:rPr lang="en-GB" sz="1200" b="0" i="0" u="none" strike="noStrike" kern="1200" baseline="0" dirty="0">
                <a:solidFill>
                  <a:schemeClr val="tx1"/>
                </a:solidFill>
                <a:latin typeface="+mn-lt"/>
                <a:ea typeface="+mn-ea"/>
                <a:cs typeface="+mn-cs"/>
              </a:rPr>
              <a:t>For each of the items to be developed in this topic, let the learners develop, make a presentation of their designed item for the rest of the class to comment and make improvements in the item. Where possible, get a third party to determine what they need in order to advertise a product.</a:t>
            </a:r>
          </a:p>
          <a:p>
            <a:pPr marL="171450" indent="-171450">
              <a:buFont typeface="Arial" panose="020B0604020202020204" pitchFamily="34" charset="0"/>
              <a:buChar char="•"/>
            </a:pPr>
            <a:r>
              <a:rPr lang="en-GB" sz="1200" b="0" i="0" u="none" strike="noStrike" kern="1200" baseline="0" dirty="0">
                <a:solidFill>
                  <a:schemeClr val="tx1"/>
                </a:solidFill>
                <a:latin typeface="+mn-lt"/>
                <a:ea typeface="+mn-ea"/>
                <a:cs typeface="+mn-cs"/>
              </a:rPr>
              <a:t>Discourage the learners from using inbuilt templates while designing each of the items. </a:t>
            </a:r>
          </a:p>
          <a:p>
            <a:pPr marL="171450" indent="-171450">
              <a:buFont typeface="Arial" panose="020B0604020202020204" pitchFamily="34" charset="0"/>
              <a:buChar char="•"/>
            </a:pPr>
            <a:r>
              <a:rPr lang="en-GB" sz="1200" b="0" i="0" u="none" strike="noStrike" kern="1200" baseline="0" dirty="0">
                <a:solidFill>
                  <a:schemeClr val="tx1"/>
                </a:solidFill>
                <a:latin typeface="+mn-lt"/>
                <a:ea typeface="+mn-ea"/>
                <a:cs typeface="+mn-cs"/>
              </a:rPr>
              <a:t>Train learners how to adjust the units of measurement from inches, to pixels and to centimetres for learners to develop this competence. </a:t>
            </a:r>
          </a:p>
          <a:p>
            <a:pPr marL="171450" indent="-171450">
              <a:buFont typeface="Arial" panose="020B0604020202020204" pitchFamily="34" charset="0"/>
              <a:buChar char="•"/>
            </a:pPr>
            <a:r>
              <a:rPr lang="en-GB" sz="1200" b="0" i="0" u="none" strike="noStrike" kern="1200" baseline="0" dirty="0">
                <a:solidFill>
                  <a:schemeClr val="tx1"/>
                </a:solidFill>
                <a:latin typeface="+mn-lt"/>
                <a:ea typeface="+mn-ea"/>
                <a:cs typeface="+mn-cs"/>
              </a:rPr>
              <a:t>You are advised to organise the teaching in form of a project to allow the learner develop specific skills at a time. </a:t>
            </a:r>
          </a:p>
          <a:p>
            <a:pPr marL="171450" indent="-171450">
              <a:buFont typeface="Arial" panose="020B0604020202020204" pitchFamily="34" charset="0"/>
              <a:buChar char="•"/>
            </a:pPr>
            <a:r>
              <a:rPr lang="en-GB" sz="1200" b="0" i="0" u="none" strike="noStrike" kern="1200" baseline="0" dirty="0">
                <a:solidFill>
                  <a:schemeClr val="tx1"/>
                </a:solidFill>
                <a:latin typeface="+mn-lt"/>
                <a:ea typeface="+mn-ea"/>
                <a:cs typeface="+mn-cs"/>
              </a:rPr>
              <a:t>As much as possible demonstrate to learners and allow them time to develop the skills of their own through the project work.</a:t>
            </a:r>
          </a:p>
          <a:p>
            <a:pPr marL="0" indent="0">
              <a:buFont typeface="Arial" panose="020B0604020202020204" pitchFamily="34" charset="0"/>
              <a:buNone/>
            </a:pPr>
            <a:r>
              <a:rPr lang="en-GB" sz="1200" b="1" i="0" u="none" strike="noStrike" kern="1200" baseline="0" dirty="0">
                <a:solidFill>
                  <a:schemeClr val="tx1"/>
                </a:solidFill>
                <a:latin typeface="+mn-lt"/>
                <a:ea typeface="+mn-ea"/>
                <a:cs typeface="+mn-cs"/>
              </a:rPr>
              <a:t>Suggested Competences for Assessment</a:t>
            </a:r>
          </a:p>
          <a:p>
            <a:pPr marL="171450" indent="-171450">
              <a:buFont typeface="Arial" panose="020B0604020202020204" pitchFamily="34" charset="0"/>
              <a:buChar char="•"/>
            </a:pPr>
            <a:r>
              <a:rPr lang="en-GB" sz="1200" b="0" i="0" u="none" strike="noStrike" kern="1200" baseline="0" dirty="0">
                <a:solidFill>
                  <a:schemeClr val="tx1"/>
                </a:solidFill>
                <a:latin typeface="+mn-lt"/>
                <a:ea typeface="+mn-ea"/>
                <a:cs typeface="+mn-cs"/>
              </a:rPr>
              <a:t>Assess the learners’ ability to create and design an electronic publication in form of a flyer or banner to a level of advertising an item.</a:t>
            </a:r>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1</a:t>
            </a:fld>
            <a:endParaRPr lang="en-US"/>
          </a:p>
        </p:txBody>
      </p:sp>
    </p:spTree>
    <p:extLst>
      <p:ext uri="{BB962C8B-B14F-4D97-AF65-F5344CB8AC3E}">
        <p14:creationId xmlns:p14="http://schemas.microsoft.com/office/powerpoint/2010/main" val="3716464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10</a:t>
            </a:fld>
            <a:endParaRPr lang="en-US"/>
          </a:p>
        </p:txBody>
      </p:sp>
    </p:spTree>
    <p:extLst>
      <p:ext uri="{BB962C8B-B14F-4D97-AF65-F5344CB8AC3E}">
        <p14:creationId xmlns:p14="http://schemas.microsoft.com/office/powerpoint/2010/main" val="4168086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11</a:t>
            </a:fld>
            <a:endParaRPr lang="en-US"/>
          </a:p>
        </p:txBody>
      </p:sp>
    </p:spTree>
    <p:extLst>
      <p:ext uri="{BB962C8B-B14F-4D97-AF65-F5344CB8AC3E}">
        <p14:creationId xmlns:p14="http://schemas.microsoft.com/office/powerpoint/2010/main" val="3642095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12</a:t>
            </a:fld>
            <a:endParaRPr lang="en-US"/>
          </a:p>
        </p:txBody>
      </p:sp>
    </p:spTree>
    <p:extLst>
      <p:ext uri="{BB962C8B-B14F-4D97-AF65-F5344CB8AC3E}">
        <p14:creationId xmlns:p14="http://schemas.microsoft.com/office/powerpoint/2010/main" val="16267246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25</a:t>
            </a:fld>
            <a:endParaRPr lang="en-US"/>
          </a:p>
        </p:txBody>
      </p:sp>
    </p:spTree>
    <p:extLst>
      <p:ext uri="{BB962C8B-B14F-4D97-AF65-F5344CB8AC3E}">
        <p14:creationId xmlns:p14="http://schemas.microsoft.com/office/powerpoint/2010/main" val="36072124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27</a:t>
            </a:fld>
            <a:endParaRPr lang="en-US"/>
          </a:p>
        </p:txBody>
      </p:sp>
    </p:spTree>
    <p:extLst>
      <p:ext uri="{BB962C8B-B14F-4D97-AF65-F5344CB8AC3E}">
        <p14:creationId xmlns:p14="http://schemas.microsoft.com/office/powerpoint/2010/main" val="678720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28</a:t>
            </a:fld>
            <a:endParaRPr lang="en-US"/>
          </a:p>
        </p:txBody>
      </p:sp>
    </p:spTree>
    <p:extLst>
      <p:ext uri="{BB962C8B-B14F-4D97-AF65-F5344CB8AC3E}">
        <p14:creationId xmlns:p14="http://schemas.microsoft.com/office/powerpoint/2010/main" val="42408363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29</a:t>
            </a:fld>
            <a:endParaRPr lang="en-US"/>
          </a:p>
        </p:txBody>
      </p:sp>
    </p:spTree>
    <p:extLst>
      <p:ext uri="{BB962C8B-B14F-4D97-AF65-F5344CB8AC3E}">
        <p14:creationId xmlns:p14="http://schemas.microsoft.com/office/powerpoint/2010/main" val="19960514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30</a:t>
            </a:fld>
            <a:endParaRPr lang="en-US"/>
          </a:p>
        </p:txBody>
      </p:sp>
    </p:spTree>
    <p:extLst>
      <p:ext uri="{BB962C8B-B14F-4D97-AF65-F5344CB8AC3E}">
        <p14:creationId xmlns:p14="http://schemas.microsoft.com/office/powerpoint/2010/main" val="11209971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Having finished inserting text boxes, we choose to insert shapes instead.</a:t>
            </a:r>
          </a:p>
        </p:txBody>
      </p:sp>
      <p:sp>
        <p:nvSpPr>
          <p:cNvPr id="4" name="Slide Number Placeholder 3"/>
          <p:cNvSpPr>
            <a:spLocks noGrp="1"/>
          </p:cNvSpPr>
          <p:nvPr>
            <p:ph type="sldNum" sz="quarter" idx="10"/>
          </p:nvPr>
        </p:nvSpPr>
        <p:spPr/>
        <p:txBody>
          <a:bodyPr/>
          <a:lstStyle/>
          <a:p>
            <a:fld id="{45507654-C941-4463-9742-4500FEAA44AE}" type="slidenum">
              <a:rPr lang="en-US" smtClean="0"/>
              <a:pPr/>
              <a:t>31</a:t>
            </a:fld>
            <a:endParaRPr lang="en-US"/>
          </a:p>
        </p:txBody>
      </p:sp>
    </p:spTree>
    <p:extLst>
      <p:ext uri="{BB962C8B-B14F-4D97-AF65-F5344CB8AC3E}">
        <p14:creationId xmlns:p14="http://schemas.microsoft.com/office/powerpoint/2010/main" val="6922143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32</a:t>
            </a:fld>
            <a:endParaRPr lang="en-US"/>
          </a:p>
        </p:txBody>
      </p:sp>
    </p:spTree>
    <p:extLst>
      <p:ext uri="{BB962C8B-B14F-4D97-AF65-F5344CB8AC3E}">
        <p14:creationId xmlns:p14="http://schemas.microsoft.com/office/powerpoint/2010/main" val="6670891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2</a:t>
            </a:fld>
            <a:endParaRPr lang="en-US"/>
          </a:p>
        </p:txBody>
      </p:sp>
    </p:spTree>
    <p:extLst>
      <p:ext uri="{BB962C8B-B14F-4D97-AF65-F5344CB8AC3E}">
        <p14:creationId xmlns:p14="http://schemas.microsoft.com/office/powerpoint/2010/main" val="2267366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33</a:t>
            </a:fld>
            <a:endParaRPr lang="en-US"/>
          </a:p>
        </p:txBody>
      </p:sp>
    </p:spTree>
    <p:extLst>
      <p:ext uri="{BB962C8B-B14F-4D97-AF65-F5344CB8AC3E}">
        <p14:creationId xmlns:p14="http://schemas.microsoft.com/office/powerpoint/2010/main" val="17430811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34</a:t>
            </a:fld>
            <a:endParaRPr lang="en-US"/>
          </a:p>
        </p:txBody>
      </p:sp>
    </p:spTree>
    <p:extLst>
      <p:ext uri="{BB962C8B-B14F-4D97-AF65-F5344CB8AC3E}">
        <p14:creationId xmlns:p14="http://schemas.microsoft.com/office/powerpoint/2010/main" val="14527860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35</a:t>
            </a:fld>
            <a:endParaRPr lang="en-US"/>
          </a:p>
        </p:txBody>
      </p:sp>
    </p:spTree>
    <p:extLst>
      <p:ext uri="{BB962C8B-B14F-4D97-AF65-F5344CB8AC3E}">
        <p14:creationId xmlns:p14="http://schemas.microsoft.com/office/powerpoint/2010/main" val="33773543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36</a:t>
            </a:fld>
            <a:endParaRPr lang="en-US"/>
          </a:p>
        </p:txBody>
      </p:sp>
    </p:spTree>
    <p:extLst>
      <p:ext uri="{BB962C8B-B14F-4D97-AF65-F5344CB8AC3E}">
        <p14:creationId xmlns:p14="http://schemas.microsoft.com/office/powerpoint/2010/main" val="26021741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37</a:t>
            </a:fld>
            <a:endParaRPr lang="en-US"/>
          </a:p>
        </p:txBody>
      </p:sp>
    </p:spTree>
    <p:extLst>
      <p:ext uri="{BB962C8B-B14F-4D97-AF65-F5344CB8AC3E}">
        <p14:creationId xmlns:p14="http://schemas.microsoft.com/office/powerpoint/2010/main" val="29263978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38</a:t>
            </a:fld>
            <a:endParaRPr lang="en-US"/>
          </a:p>
        </p:txBody>
      </p:sp>
    </p:spTree>
    <p:extLst>
      <p:ext uri="{BB962C8B-B14F-4D97-AF65-F5344CB8AC3E}">
        <p14:creationId xmlns:p14="http://schemas.microsoft.com/office/powerpoint/2010/main" val="9866044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39</a:t>
            </a:fld>
            <a:endParaRPr lang="en-US"/>
          </a:p>
        </p:txBody>
      </p:sp>
    </p:spTree>
    <p:extLst>
      <p:ext uri="{BB962C8B-B14F-4D97-AF65-F5344CB8AC3E}">
        <p14:creationId xmlns:p14="http://schemas.microsoft.com/office/powerpoint/2010/main" val="29622789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40</a:t>
            </a:fld>
            <a:endParaRPr lang="en-US"/>
          </a:p>
        </p:txBody>
      </p:sp>
    </p:spTree>
    <p:extLst>
      <p:ext uri="{BB962C8B-B14F-4D97-AF65-F5344CB8AC3E}">
        <p14:creationId xmlns:p14="http://schemas.microsoft.com/office/powerpoint/2010/main" val="26451268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41</a:t>
            </a:fld>
            <a:endParaRPr lang="en-US"/>
          </a:p>
        </p:txBody>
      </p:sp>
    </p:spTree>
    <p:extLst>
      <p:ext uri="{BB962C8B-B14F-4D97-AF65-F5344CB8AC3E}">
        <p14:creationId xmlns:p14="http://schemas.microsoft.com/office/powerpoint/2010/main" val="3614213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69</a:t>
            </a:fld>
            <a:endParaRPr lang="en-US"/>
          </a:p>
        </p:txBody>
      </p:sp>
    </p:spTree>
    <p:extLst>
      <p:ext uri="{BB962C8B-B14F-4D97-AF65-F5344CB8AC3E}">
        <p14:creationId xmlns:p14="http://schemas.microsoft.com/office/powerpoint/2010/main" val="27297837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3</a:t>
            </a:fld>
            <a:endParaRPr lang="en-US"/>
          </a:p>
        </p:txBody>
      </p:sp>
    </p:spTree>
    <p:extLst>
      <p:ext uri="{BB962C8B-B14F-4D97-AF65-F5344CB8AC3E}">
        <p14:creationId xmlns:p14="http://schemas.microsoft.com/office/powerpoint/2010/main" val="8667115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75</a:t>
            </a:fld>
            <a:endParaRPr lang="en-US"/>
          </a:p>
        </p:txBody>
      </p:sp>
    </p:spTree>
    <p:extLst>
      <p:ext uri="{BB962C8B-B14F-4D97-AF65-F5344CB8AC3E}">
        <p14:creationId xmlns:p14="http://schemas.microsoft.com/office/powerpoint/2010/main" val="18689348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77</a:t>
            </a:fld>
            <a:endParaRPr lang="en-US"/>
          </a:p>
        </p:txBody>
      </p:sp>
    </p:spTree>
    <p:extLst>
      <p:ext uri="{BB962C8B-B14F-4D97-AF65-F5344CB8AC3E}">
        <p14:creationId xmlns:p14="http://schemas.microsoft.com/office/powerpoint/2010/main" val="11615607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81</a:t>
            </a:fld>
            <a:endParaRPr lang="en-US"/>
          </a:p>
        </p:txBody>
      </p:sp>
    </p:spTree>
    <p:extLst>
      <p:ext uri="{BB962C8B-B14F-4D97-AF65-F5344CB8AC3E}">
        <p14:creationId xmlns:p14="http://schemas.microsoft.com/office/powerpoint/2010/main" val="36543857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97</a:t>
            </a:fld>
            <a:endParaRPr lang="en-US"/>
          </a:p>
        </p:txBody>
      </p:sp>
    </p:spTree>
    <p:extLst>
      <p:ext uri="{BB962C8B-B14F-4D97-AF65-F5344CB8AC3E}">
        <p14:creationId xmlns:p14="http://schemas.microsoft.com/office/powerpoint/2010/main" val="2741287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4</a:t>
            </a:fld>
            <a:endParaRPr lang="en-US"/>
          </a:p>
        </p:txBody>
      </p:sp>
    </p:spTree>
    <p:extLst>
      <p:ext uri="{BB962C8B-B14F-4D97-AF65-F5344CB8AC3E}">
        <p14:creationId xmlns:p14="http://schemas.microsoft.com/office/powerpoint/2010/main" val="22554620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5</a:t>
            </a:fld>
            <a:endParaRPr lang="en-US"/>
          </a:p>
        </p:txBody>
      </p:sp>
    </p:spTree>
    <p:extLst>
      <p:ext uri="{BB962C8B-B14F-4D97-AF65-F5344CB8AC3E}">
        <p14:creationId xmlns:p14="http://schemas.microsoft.com/office/powerpoint/2010/main" val="817952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6</a:t>
            </a:fld>
            <a:endParaRPr lang="en-US"/>
          </a:p>
        </p:txBody>
      </p:sp>
    </p:spTree>
    <p:extLst>
      <p:ext uri="{BB962C8B-B14F-4D97-AF65-F5344CB8AC3E}">
        <p14:creationId xmlns:p14="http://schemas.microsoft.com/office/powerpoint/2010/main" val="1824385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7</a:t>
            </a:fld>
            <a:endParaRPr lang="en-US"/>
          </a:p>
        </p:txBody>
      </p:sp>
    </p:spTree>
    <p:extLst>
      <p:ext uri="{BB962C8B-B14F-4D97-AF65-F5344CB8AC3E}">
        <p14:creationId xmlns:p14="http://schemas.microsoft.com/office/powerpoint/2010/main" val="13091924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8</a:t>
            </a:fld>
            <a:endParaRPr lang="en-US"/>
          </a:p>
        </p:txBody>
      </p:sp>
    </p:spTree>
    <p:extLst>
      <p:ext uri="{BB962C8B-B14F-4D97-AF65-F5344CB8AC3E}">
        <p14:creationId xmlns:p14="http://schemas.microsoft.com/office/powerpoint/2010/main" val="7355734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5507654-C941-4463-9742-4500FEAA44AE}" type="slidenum">
              <a:rPr lang="en-US" smtClean="0"/>
              <a:pPr/>
              <a:t>9</a:t>
            </a:fld>
            <a:endParaRPr lang="en-US"/>
          </a:p>
        </p:txBody>
      </p:sp>
    </p:spTree>
    <p:extLst>
      <p:ext uri="{BB962C8B-B14F-4D97-AF65-F5344CB8AC3E}">
        <p14:creationId xmlns:p14="http://schemas.microsoft.com/office/powerpoint/2010/main" val="32454736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
        <p:nvSpPr>
          <p:cNvPr id="4" name="Title 1"/>
          <p:cNvSpPr>
            <a:spLocks noGrp="1"/>
          </p:cNvSpPr>
          <p:nvPr>
            <p:ph type="ctrTitle"/>
          </p:nvPr>
        </p:nvSpPr>
        <p:spPr>
          <a:xfrm>
            <a:off x="1043608" y="1066800"/>
            <a:ext cx="5328592" cy="1858144"/>
          </a:xfrm>
          <a:ln>
            <a:noFill/>
          </a:ln>
        </p:spPr>
        <p:txBody>
          <a:bodyPr/>
          <a:lstStyle/>
          <a:p>
            <a:pPr algn="r" eaLnBrk="1" hangingPunct="1"/>
            <a:r>
              <a:rPr lang="en-US" b="1" i="1"/>
              <a:t>Click to edit Master title style</a:t>
            </a:r>
            <a:endParaRPr lang="en-US" b="1" i="1" dirty="0"/>
          </a:p>
        </p:txBody>
      </p:sp>
      <p:sp>
        <p:nvSpPr>
          <p:cNvPr id="5" name="Subtitle 2"/>
          <p:cNvSpPr>
            <a:spLocks noGrp="1"/>
          </p:cNvSpPr>
          <p:nvPr>
            <p:ph type="subTitle" idx="1"/>
          </p:nvPr>
        </p:nvSpPr>
        <p:spPr>
          <a:xfrm>
            <a:off x="1043608" y="2924944"/>
            <a:ext cx="7342584" cy="3628256"/>
          </a:xfrm>
          <a:ln>
            <a:noFill/>
          </a:ln>
        </p:spPr>
        <p:txBody>
          <a:bodyPr/>
          <a:lstStyle>
            <a:lvl1pPr marL="0" indent="0" algn="ctr">
              <a:buNone/>
              <a:defRPr/>
            </a:lvl1pPr>
          </a:lstStyle>
          <a:p>
            <a:r>
              <a:rPr lang="en-US" sz="3200" b="1"/>
              <a:t>Click to edit Master subtitle style</a:t>
            </a:r>
            <a:endParaRPr lang="en-US" b="1" dirty="0">
              <a:latin typeface="Tw Cen MT Condensed" panose="020B0606020104020203"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6017" y="1196752"/>
            <a:ext cx="1544375" cy="1656184"/>
          </a:xfrm>
          <a:prstGeom prst="rect">
            <a:avLst/>
          </a:prstGeom>
        </p:spPr>
      </p:pic>
    </p:spTree>
    <p:extLst>
      <p:ext uri="{BB962C8B-B14F-4D97-AF65-F5344CB8AC3E}">
        <p14:creationId xmlns:p14="http://schemas.microsoft.com/office/powerpoint/2010/main" val="4249276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95400" y="0"/>
            <a:ext cx="7848600" cy="1000108"/>
          </a:xfrm>
        </p:spPr>
        <p:txBody>
          <a:bodyPr/>
          <a:lstStyle/>
          <a:p>
            <a:r>
              <a:rPr lang="en-US"/>
              <a:t>Click to edit Master title style</a:t>
            </a:r>
            <a:endParaRPr lang="en-GB" dirty="0"/>
          </a:p>
        </p:txBody>
      </p:sp>
      <p:sp>
        <p:nvSpPr>
          <p:cNvPr id="3" name="Content Placeholder 2"/>
          <p:cNvSpPr>
            <a:spLocks noGrp="1"/>
          </p:cNvSpPr>
          <p:nvPr>
            <p:ph sz="half" idx="1"/>
          </p:nvPr>
        </p:nvSpPr>
        <p:spPr>
          <a:xfrm>
            <a:off x="0" y="1071546"/>
            <a:ext cx="4572000" cy="5500726"/>
          </a:xfrm>
          <a:ln>
            <a:noFill/>
          </a:ln>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p:cNvSpPr>
            <a:spLocks noGrp="1"/>
          </p:cNvSpPr>
          <p:nvPr>
            <p:ph sz="half" idx="2"/>
          </p:nvPr>
        </p:nvSpPr>
        <p:spPr>
          <a:xfrm>
            <a:off x="4643438" y="1071546"/>
            <a:ext cx="4500562" cy="5500726"/>
          </a:xfrm>
          <a:ln>
            <a:noFill/>
          </a:ln>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380969403"/>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116050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AndClipArt">
  <p:cSld name="1_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899592" y="0"/>
            <a:ext cx="8244408" cy="990600"/>
          </a:xfrm>
        </p:spPr>
        <p:txBody>
          <a:bodyPr/>
          <a:lstStyle/>
          <a:p>
            <a:r>
              <a:rPr lang="en-US"/>
              <a:t>Click to edit Master title style</a:t>
            </a:r>
            <a:endParaRPr lang="en-GB" dirty="0"/>
          </a:p>
        </p:txBody>
      </p:sp>
      <p:sp>
        <p:nvSpPr>
          <p:cNvPr id="3" name="Text Placeholder 2"/>
          <p:cNvSpPr>
            <a:spLocks noGrp="1"/>
          </p:cNvSpPr>
          <p:nvPr>
            <p:ph type="body" sz="half" idx="1"/>
          </p:nvPr>
        </p:nvSpPr>
        <p:spPr>
          <a:xfrm>
            <a:off x="0" y="1143000"/>
            <a:ext cx="4648200" cy="5410200"/>
          </a:xfrm>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Online Image Placeholder 3"/>
          <p:cNvSpPr>
            <a:spLocks noGrp="1"/>
          </p:cNvSpPr>
          <p:nvPr>
            <p:ph type="clipArt" sz="half" idx="2"/>
          </p:nvPr>
        </p:nvSpPr>
        <p:spPr>
          <a:xfrm>
            <a:off x="4648200" y="1143000"/>
            <a:ext cx="4419600" cy="5410200"/>
          </a:xfrm>
          <a:ln>
            <a:noFill/>
          </a:ln>
        </p:spPr>
        <p:txBody>
          <a:bodyPr/>
          <a:lstStyle/>
          <a:p>
            <a:r>
              <a:rPr lang="en-US"/>
              <a:t>Click icon to add clip art</a:t>
            </a:r>
            <a:endParaRPr lang="en-GB"/>
          </a:p>
        </p:txBody>
      </p:sp>
    </p:spTree>
    <p:extLst>
      <p:ext uri="{BB962C8B-B14F-4D97-AF65-F5344CB8AC3E}">
        <p14:creationId xmlns:p14="http://schemas.microsoft.com/office/powerpoint/2010/main" val="479344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99592" y="-76199"/>
            <a:ext cx="8244408" cy="1066800"/>
          </a:xfrm>
        </p:spPr>
        <p:txBody>
          <a:bodyPr/>
          <a:lstStyle/>
          <a:p>
            <a:r>
              <a:rPr lang="en-US"/>
              <a:t>Click to edit Master title style</a:t>
            </a:r>
            <a:endParaRPr lang="en-GB" dirty="0"/>
          </a:p>
        </p:txBody>
      </p:sp>
      <p:sp>
        <p:nvSpPr>
          <p:cNvPr id="3" name="Text Placeholder 2"/>
          <p:cNvSpPr>
            <a:spLocks noGrp="1"/>
          </p:cNvSpPr>
          <p:nvPr>
            <p:ph type="body" idx="1"/>
          </p:nvPr>
        </p:nvSpPr>
        <p:spPr>
          <a:xfrm>
            <a:off x="0" y="990599"/>
            <a:ext cx="4359966" cy="738429"/>
          </a:xfrm>
          <a:ln>
            <a:noFill/>
          </a:ln>
        </p:spPr>
        <p:txBody>
          <a:bodyPr anchor="b"/>
          <a:lstStyle>
            <a:lvl1pPr marL="0" indent="0">
              <a:buNone/>
              <a:defRPr sz="2400" b="1">
                <a:ln>
                  <a:noFill/>
                </a:ln>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0" y="1786145"/>
            <a:ext cx="4419600" cy="4726608"/>
          </a:xfrm>
          <a:ln>
            <a:noFill/>
          </a:ln>
        </p:spPr>
        <p:txBody>
          <a:bodyPr/>
          <a:lstStyle>
            <a:lvl1pPr>
              <a:defRPr>
                <a:ln>
                  <a:noFill/>
                </a:ln>
              </a:defRPr>
            </a:lvl1pPr>
            <a:lvl2pPr>
              <a:defRPr>
                <a:ln>
                  <a:noFill/>
                </a:ln>
              </a:defRPr>
            </a:lvl2pPr>
            <a:lvl3pPr>
              <a:defRPr>
                <a:ln>
                  <a:noFill/>
                </a:ln>
              </a:defRPr>
            </a:lvl3pPr>
            <a:lvl4pPr>
              <a:defRPr>
                <a:ln>
                  <a:noFill/>
                </a:ln>
              </a:defRPr>
            </a:lvl4pPr>
            <a:lvl5pPr>
              <a:defRPr>
                <a:ln>
                  <a:noFill/>
                </a:l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419600" y="990600"/>
            <a:ext cx="4687957" cy="757237"/>
          </a:xfrm>
          <a:ln>
            <a:noFill/>
          </a:ln>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9600" y="1757776"/>
            <a:ext cx="4687957" cy="4754976"/>
          </a:xfrm>
          <a:ln>
            <a:noFill/>
          </a:ln>
        </p:spPr>
        <p:txBody>
          <a:bodyPr/>
          <a:lstStyle>
            <a:lvl1pPr>
              <a:defRPr>
                <a:ln>
                  <a:noFill/>
                </a:ln>
              </a:defRPr>
            </a:lvl1pPr>
            <a:lvl2pPr>
              <a:defRPr>
                <a:ln>
                  <a:noFill/>
                </a:ln>
              </a:defRPr>
            </a:lvl2pPr>
            <a:lvl3pPr>
              <a:defRPr>
                <a:ln>
                  <a:noFill/>
                </a:ln>
              </a:defRPr>
            </a:lvl3pPr>
            <a:lvl4pPr>
              <a:defRPr>
                <a:ln>
                  <a:noFill/>
                </a:ln>
              </a:defRPr>
            </a:lvl4pPr>
            <a:lvl5pPr>
              <a:defRPr>
                <a:ln>
                  <a:noFill/>
                </a:l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Slide Number Placeholder 8"/>
          <p:cNvSpPr>
            <a:spLocks noGrp="1"/>
          </p:cNvSpPr>
          <p:nvPr>
            <p:ph type="sldNum" sz="quarter" idx="12"/>
          </p:nvPr>
        </p:nvSpPr>
        <p:spPr>
          <a:xfrm>
            <a:off x="8342243" y="6512752"/>
            <a:ext cx="801757" cy="345248"/>
          </a:xfrm>
          <a:prstGeom prst="rect">
            <a:avLst/>
          </a:prstGeom>
        </p:spPr>
        <p:txBody>
          <a:bodyPr/>
          <a:lstStyle>
            <a:lvl1pPr>
              <a:defRPr sz="1800"/>
            </a:lvl1pPr>
          </a:lstStyle>
          <a:p>
            <a:fld id="{522FB9ED-910D-4D82-A250-4545DD7E4817}" type="slidenum">
              <a:rPr lang="en-US" smtClean="0"/>
              <a:pPr/>
              <a:t>‹#›</a:t>
            </a:fld>
            <a:endParaRPr lang="en-US"/>
          </a:p>
        </p:txBody>
      </p:sp>
    </p:spTree>
    <p:extLst>
      <p:ext uri="{BB962C8B-B14F-4D97-AF65-F5344CB8AC3E}">
        <p14:creationId xmlns:p14="http://schemas.microsoft.com/office/powerpoint/2010/main" val="1580169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7">
            <a:extLst>
              <a:ext uri="{BEBA8EAE-BF5A-486C-A8C5-ECC9F3942E4B}">
                <a14:imgProps xmlns:a14="http://schemas.microsoft.com/office/drawing/2010/main">
                  <a14:imgLayer>
                    <a14:imgEffect>
                      <a14:brightnessContrast bright="7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295400" y="0"/>
            <a:ext cx="7848600" cy="9906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0" y="1066800"/>
            <a:ext cx="9144000" cy="551973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p:cNvSpPr>
            <a:spLocks noChangeArrowheads="1"/>
          </p:cNvSpPr>
          <p:nvPr/>
        </p:nvSpPr>
        <p:spPr bwMode="auto">
          <a:xfrm>
            <a:off x="2747994" y="6586537"/>
            <a:ext cx="6396006" cy="271463"/>
          </a:xfrm>
          <a:prstGeom prst="rect">
            <a:avLst/>
          </a:prstGeom>
          <a:noFill/>
          <a:ln w="12700" cap="sq">
            <a:solidFill>
              <a:srgbClr val="FFFF00"/>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200" b="1" i="1" dirty="0">
                <a:solidFill>
                  <a:srgbClr val="FFFF00"/>
                </a:solidFill>
                <a:effectLst/>
              </a:rPr>
              <a:t> </a:t>
            </a:r>
            <a:r>
              <a:rPr lang="en-US" sz="1200" b="1" i="1" dirty="0">
                <a:solidFill>
                  <a:schemeClr val="bg1"/>
                </a:solidFill>
                <a:effectLst/>
                <a:latin typeface="Book Antiqua" panose="02040602050305030304" pitchFamily="18" charset="0"/>
              </a:rPr>
              <a:t>UACE SUB-ICT</a:t>
            </a:r>
            <a:r>
              <a:rPr lang="en-US" sz="1200" b="1" i="1" baseline="0" dirty="0">
                <a:solidFill>
                  <a:schemeClr val="bg1"/>
                </a:solidFill>
                <a:effectLst/>
                <a:latin typeface="Book Antiqua" panose="02040602050305030304" pitchFamily="18" charset="0"/>
              </a:rPr>
              <a:t> </a:t>
            </a:r>
            <a:r>
              <a:rPr lang="en-GB" sz="1200" b="1" i="1" dirty="0">
                <a:solidFill>
                  <a:srgbClr val="FFFF00"/>
                </a:solidFill>
                <a:effectLst/>
              </a:rPr>
              <a:t>12: Electronic Publication</a:t>
            </a:r>
          </a:p>
        </p:txBody>
      </p:sp>
      <p:sp>
        <p:nvSpPr>
          <p:cNvPr id="4" name="Rectangle 3"/>
          <p:cNvSpPr/>
          <p:nvPr/>
        </p:nvSpPr>
        <p:spPr>
          <a:xfrm>
            <a:off x="7770872" y="6537601"/>
            <a:ext cx="1402949" cy="369332"/>
          </a:xfrm>
          <a:prstGeom prst="rect">
            <a:avLst/>
          </a:prstGeom>
        </p:spPr>
        <p:txBody>
          <a:bodyPr wrap="none">
            <a:spAutoFit/>
          </a:bodyPr>
          <a:lstStyle/>
          <a:p>
            <a:pPr algn="r"/>
            <a:r>
              <a:rPr lang="en-US" b="1" dirty="0">
                <a:solidFill>
                  <a:schemeClr val="bg1"/>
                </a:solidFill>
              </a:rPr>
              <a:t>Slide </a:t>
            </a:r>
            <a:fld id="{7E23E9C8-2E5D-4F4F-BD82-724F2546A123}" type="slidenum">
              <a:rPr lang="en-US" b="1" smtClean="0">
                <a:solidFill>
                  <a:schemeClr val="bg1"/>
                </a:solidFill>
              </a:rPr>
              <a:pPr algn="r"/>
              <a:t>‹#›</a:t>
            </a:fld>
            <a:r>
              <a:rPr lang="en-US" b="1" dirty="0">
                <a:solidFill>
                  <a:schemeClr val="bg1"/>
                </a:solidFill>
              </a:rPr>
              <a:t>/97</a:t>
            </a:r>
          </a:p>
        </p:txBody>
      </p:sp>
    </p:spTree>
    <p:extLst>
      <p:ext uri="{BB962C8B-B14F-4D97-AF65-F5344CB8AC3E}">
        <p14:creationId xmlns:p14="http://schemas.microsoft.com/office/powerpoint/2010/main" val="2186331210"/>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27">
                                            <p:txEl>
                                              <p:pRg st="0" end="0"/>
                                            </p:txEl>
                                          </p:spTgt>
                                        </p:tgtEl>
                                        <p:attrNameLst>
                                          <p:attrName>style.visibility</p:attrName>
                                        </p:attrNameLst>
                                      </p:cBhvr>
                                      <p:to>
                                        <p:strVal val="visible"/>
                                      </p:to>
                                    </p:set>
                                    <p:animEffect transition="in" filter="fade">
                                      <p:cBhvr>
                                        <p:cTn id="7" dur="1000"/>
                                        <p:tgtEl>
                                          <p:spTgt spid="1027">
                                            <p:txEl>
                                              <p:pRg st="0" end="0"/>
                                            </p:txEl>
                                          </p:spTgt>
                                        </p:tgtEl>
                                      </p:cBhvr>
                                    </p:animEffect>
                                    <p:anim calcmode="lin" valueType="num">
                                      <p:cBhvr>
                                        <p:cTn id="8" dur="1000" fill="hold"/>
                                        <p:tgtEl>
                                          <p:spTgt spid="102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27">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27">
                                            <p:txEl>
                                              <p:pRg st="1" end="1"/>
                                            </p:txEl>
                                          </p:spTgt>
                                        </p:tgtEl>
                                        <p:attrNameLst>
                                          <p:attrName>style.visibility</p:attrName>
                                        </p:attrNameLst>
                                      </p:cBhvr>
                                      <p:to>
                                        <p:strVal val="visible"/>
                                      </p:to>
                                    </p:set>
                                    <p:animEffect transition="in" filter="fade">
                                      <p:cBhvr>
                                        <p:cTn id="12" dur="1000"/>
                                        <p:tgtEl>
                                          <p:spTgt spid="1027">
                                            <p:txEl>
                                              <p:pRg st="1" end="1"/>
                                            </p:txEl>
                                          </p:spTgt>
                                        </p:tgtEl>
                                      </p:cBhvr>
                                    </p:animEffect>
                                    <p:anim calcmode="lin" valueType="num">
                                      <p:cBhvr>
                                        <p:cTn id="13" dur="1000" fill="hold"/>
                                        <p:tgtEl>
                                          <p:spTgt spid="1027">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027">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27">
                                            <p:txEl>
                                              <p:pRg st="2" end="2"/>
                                            </p:txEl>
                                          </p:spTgt>
                                        </p:tgtEl>
                                        <p:attrNameLst>
                                          <p:attrName>style.visibility</p:attrName>
                                        </p:attrNameLst>
                                      </p:cBhvr>
                                      <p:to>
                                        <p:strVal val="visible"/>
                                      </p:to>
                                    </p:set>
                                    <p:animEffect transition="in" filter="fade">
                                      <p:cBhvr>
                                        <p:cTn id="17" dur="1000"/>
                                        <p:tgtEl>
                                          <p:spTgt spid="1027">
                                            <p:txEl>
                                              <p:pRg st="2" end="2"/>
                                            </p:txEl>
                                          </p:spTgt>
                                        </p:tgtEl>
                                      </p:cBhvr>
                                    </p:animEffect>
                                    <p:anim calcmode="lin" valueType="num">
                                      <p:cBhvr>
                                        <p:cTn id="18" dur="1000" fill="hold"/>
                                        <p:tgtEl>
                                          <p:spTgt spid="1027">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1027">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27">
                                            <p:txEl>
                                              <p:pRg st="3" end="3"/>
                                            </p:txEl>
                                          </p:spTgt>
                                        </p:tgtEl>
                                        <p:attrNameLst>
                                          <p:attrName>style.visibility</p:attrName>
                                        </p:attrNameLst>
                                      </p:cBhvr>
                                      <p:to>
                                        <p:strVal val="visible"/>
                                      </p:to>
                                    </p:set>
                                    <p:animEffect transition="in" filter="fade">
                                      <p:cBhvr>
                                        <p:cTn id="22" dur="1000"/>
                                        <p:tgtEl>
                                          <p:spTgt spid="1027">
                                            <p:txEl>
                                              <p:pRg st="3" end="3"/>
                                            </p:txEl>
                                          </p:spTgt>
                                        </p:tgtEl>
                                      </p:cBhvr>
                                    </p:animEffect>
                                    <p:anim calcmode="lin" valueType="num">
                                      <p:cBhvr>
                                        <p:cTn id="23" dur="1000" fill="hold"/>
                                        <p:tgtEl>
                                          <p:spTgt spid="1027">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1027">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27">
                                            <p:txEl>
                                              <p:pRg st="4" end="4"/>
                                            </p:txEl>
                                          </p:spTgt>
                                        </p:tgtEl>
                                        <p:attrNameLst>
                                          <p:attrName>style.visibility</p:attrName>
                                        </p:attrNameLst>
                                      </p:cBhvr>
                                      <p:to>
                                        <p:strVal val="visible"/>
                                      </p:to>
                                    </p:set>
                                    <p:animEffect transition="in" filter="fade">
                                      <p:cBhvr>
                                        <p:cTn id="27" dur="1000"/>
                                        <p:tgtEl>
                                          <p:spTgt spid="1027">
                                            <p:txEl>
                                              <p:pRg st="4" end="4"/>
                                            </p:txEl>
                                          </p:spTgt>
                                        </p:tgtEl>
                                      </p:cBhvr>
                                    </p:animEffect>
                                    <p:anim calcmode="lin" valueType="num">
                                      <p:cBhvr>
                                        <p:cTn id="28" dur="1000" fill="hold"/>
                                        <p:tgtEl>
                                          <p:spTgt spid="1027">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1027">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 grpId="0" build="p">
        <p:tmplLst>
          <p:tmpl lvl="1">
            <p:tnLst>
              <p:par>
                <p:cTn presetID="42" presetClass="entr" presetSubtype="0" fill="hold" nodeType="click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2">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3">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4">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 lvl="5">
            <p:tnLst>
              <p:par>
                <p:cTn presetID="42"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animEffect transition="in" filter="fade">
                      <p:cBhvr>
                        <p:cTn dur="1000"/>
                        <p:tgtEl>
                          <p:spTgt spid="1027"/>
                        </p:tgtEl>
                      </p:cBhvr>
                    </p:animEffect>
                    <p:anim calcmode="lin" valueType="num">
                      <p:cBhvr>
                        <p:cTn dur="1000" fill="hold"/>
                        <p:tgtEl>
                          <p:spTgt spid="1027"/>
                        </p:tgtEl>
                        <p:attrNameLst>
                          <p:attrName>ppt_x</p:attrName>
                        </p:attrNameLst>
                      </p:cBhvr>
                      <p:tavLst>
                        <p:tav tm="0">
                          <p:val>
                            <p:strVal val="#ppt_x"/>
                          </p:val>
                        </p:tav>
                        <p:tav tm="100000">
                          <p:val>
                            <p:strVal val="#ppt_x"/>
                          </p:val>
                        </p:tav>
                      </p:tavLst>
                    </p:anim>
                    <p:anim calcmode="lin" valueType="num">
                      <p:cBhvr>
                        <p:cTn dur="1000" fill="hold"/>
                        <p:tgtEl>
                          <p:spTgt spid="1027"/>
                        </p:tgtEl>
                        <p:attrNameLst>
                          <p:attrName>ppt_y</p:attrName>
                        </p:attrNameLst>
                      </p:cBhvr>
                      <p:tavLst>
                        <p:tav tm="0">
                          <p:val>
                            <p:strVal val="#ppt_y+.1"/>
                          </p:val>
                        </p:tav>
                        <p:tav tm="100000">
                          <p:val>
                            <p:strVal val="#ppt_y"/>
                          </p:val>
                        </p:tav>
                      </p:tavLst>
                    </p:anim>
                  </p:childTnLst>
                </p:cTn>
              </p:par>
            </p:tnLst>
          </p:tmpl>
        </p:tmplLst>
      </p:bldP>
    </p:bldLst>
  </p:timing>
  <p:txStyles>
    <p:titleStyle>
      <a:lvl1pPr algn="ctr" rtl="0" eaLnBrk="1" fontAlgn="base" hangingPunct="1">
        <a:spcBef>
          <a:spcPct val="0"/>
        </a:spcBef>
        <a:spcAft>
          <a:spcPct val="0"/>
        </a:spcAft>
        <a:defRPr sz="4400" kern="1200">
          <a:solidFill>
            <a:schemeClr val="tx1"/>
          </a:solidFill>
          <a:latin typeface="+mj-lt"/>
          <a:ea typeface="MS PGothic" panose="020B0600070205080204" pitchFamily="34" charset="-128"/>
          <a:cs typeface="ＭＳ Ｐゴシック" pitchFamily="-111" charset="-128"/>
        </a:defRPr>
      </a:lvl1pPr>
      <a:lvl2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2pPr>
      <a:lvl3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3pPr>
      <a:lvl4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4pPr>
      <a:lvl5pPr algn="ctr" rtl="0" eaLnBrk="1" fontAlgn="base" hangingPunct="1">
        <a:spcBef>
          <a:spcPct val="0"/>
        </a:spcBef>
        <a:spcAft>
          <a:spcPct val="0"/>
        </a:spcAft>
        <a:defRPr sz="4400">
          <a:solidFill>
            <a:schemeClr val="tx1"/>
          </a:solidFill>
          <a:latin typeface="Cambria" pitchFamily="18" charset="0"/>
          <a:ea typeface="MS PGothic" panose="020B0600070205080204" pitchFamily="34" charset="-128"/>
          <a:cs typeface="ＭＳ Ｐゴシック" pitchFamily="-111" charset="-128"/>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pitchFamily="-111" charset="-128"/>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microsoft.com/office/2007/relationships/hdphoto" Target="../media/hdphoto2.wdp"/></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39.jpg"/><Relationship Id="rId1" Type="http://schemas.openxmlformats.org/officeDocument/2006/relationships/slideLayout" Target="../slideLayouts/slideLayout3.xml"/><Relationship Id="rId5" Type="http://schemas.openxmlformats.org/officeDocument/2006/relationships/image" Target="../media/image42.png"/><Relationship Id="rId4" Type="http://schemas.openxmlformats.org/officeDocument/2006/relationships/image" Target="../media/image41.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en.wikipedia.org/wiki/QuarkXPres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jp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59.png"/></Relationships>
</file>

<file path=ppt/slides/_rels/slide76.xml.rels><?xml version="1.0" encoding="UTF-8" standalone="yes"?>
<Relationships xmlns="http://schemas.openxmlformats.org/package/2006/relationships"><Relationship Id="rId2" Type="http://schemas.openxmlformats.org/officeDocument/2006/relationships/image" Target="../media/image60.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63.jpg"/><Relationship Id="rId4" Type="http://schemas.openxmlformats.org/officeDocument/2006/relationships/image" Target="../media/image62.jpg"/></Relationships>
</file>

<file path=ppt/slides/_rels/slide78.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image" Target="../media/image71.jpg"/><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2.png"/><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image" Target="../media/image73.jp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75.jpg"/><Relationship Id="rId2" Type="http://schemas.openxmlformats.org/officeDocument/2006/relationships/image" Target="../media/image74.jpg"/><Relationship Id="rId1" Type="http://schemas.openxmlformats.org/officeDocument/2006/relationships/slideLayout" Target="../slideLayouts/slideLayout2.xml"/><Relationship Id="rId4" Type="http://schemas.openxmlformats.org/officeDocument/2006/relationships/image" Target="../media/image76.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image" Target="../media/image77.jpe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3286116" y="1066800"/>
            <a:ext cx="3086084" cy="1858144"/>
          </a:xfrm>
        </p:spPr>
        <p:txBody>
          <a:bodyPr/>
          <a:lstStyle/>
          <a:p>
            <a:pPr algn="r" eaLnBrk="1" hangingPunct="1"/>
            <a:r>
              <a:rPr lang="en-US" b="1" i="1" dirty="0"/>
              <a:t>Subsidiary ICT for Uganda</a:t>
            </a:r>
          </a:p>
        </p:txBody>
      </p:sp>
      <p:sp>
        <p:nvSpPr>
          <p:cNvPr id="3075" name="Subtitle 2"/>
          <p:cNvSpPr>
            <a:spLocks noGrp="1"/>
          </p:cNvSpPr>
          <p:nvPr>
            <p:ph type="subTitle" idx="1"/>
          </p:nvPr>
        </p:nvSpPr>
        <p:spPr>
          <a:xfrm>
            <a:off x="1043608" y="3643314"/>
            <a:ext cx="7342584" cy="2909886"/>
          </a:xfrm>
        </p:spPr>
        <p:txBody>
          <a:bodyPr/>
          <a:lstStyle/>
          <a:p>
            <a:r>
              <a:rPr lang="en-GB" sz="3200" b="1" dirty="0"/>
              <a:t>Curriculum Topic </a:t>
            </a:r>
            <a:r>
              <a:rPr lang="en-GB" b="1" dirty="0"/>
              <a:t>12</a:t>
            </a:r>
            <a:r>
              <a:rPr lang="en-GB" sz="3200" b="1" dirty="0"/>
              <a:t> out of 15: </a:t>
            </a:r>
            <a:br>
              <a:rPr lang="en-GB" sz="3200" b="1" dirty="0"/>
            </a:br>
            <a:r>
              <a:rPr lang="en-GB" sz="3600" b="1" dirty="0">
                <a:solidFill>
                  <a:srgbClr val="C00000"/>
                </a:solidFill>
              </a:rPr>
              <a:t> </a:t>
            </a:r>
            <a:r>
              <a:rPr lang="en-GB" sz="4000" b="1" dirty="0">
                <a:solidFill>
                  <a:srgbClr val="C00000"/>
                </a:solidFill>
              </a:rPr>
              <a:t>ELECTRONIC PUBLICATION</a:t>
            </a:r>
          </a:p>
          <a:p>
            <a:r>
              <a:rPr lang="en-GB" sz="2000" b="1" i="1" dirty="0"/>
              <a:t>Recommended Coverage Duration: 32 periods (5 </a:t>
            </a:r>
            <a:r>
              <a:rPr lang="en-GB" sz="2000" b="1" i="1" baseline="30000" dirty="0"/>
              <a:t>1</a:t>
            </a:r>
            <a:r>
              <a:rPr lang="en-GB" sz="2000" b="1" i="1" dirty="0"/>
              <a:t>/</a:t>
            </a:r>
            <a:r>
              <a:rPr lang="en-GB" sz="2000" b="1" i="1" baseline="-25000" dirty="0"/>
              <a:t>3</a:t>
            </a:r>
            <a:r>
              <a:rPr lang="en-GB" sz="2000" b="1" i="1" dirty="0"/>
              <a:t> weeks)</a:t>
            </a:r>
          </a:p>
          <a:p>
            <a:r>
              <a:rPr lang="en-GB" sz="1600" b="1" i="1" dirty="0"/>
              <a:t>Senior Six Term I</a:t>
            </a:r>
            <a:br>
              <a:rPr lang="en-GB" sz="1600" b="1" i="1" dirty="0"/>
            </a:br>
            <a:endParaRPr lang="en-GB" sz="1800" b="1" i="1" dirty="0"/>
          </a:p>
        </p:txBody>
      </p:sp>
    </p:spTree>
    <p:extLst>
      <p:ext uri="{BB962C8B-B14F-4D97-AF65-F5344CB8AC3E}">
        <p14:creationId xmlns:p14="http://schemas.microsoft.com/office/powerpoint/2010/main" val="833731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600" b="1" dirty="0"/>
              <a:t>12.1.3 Features of electronic publishing software </a:t>
            </a:r>
          </a:p>
        </p:txBody>
      </p:sp>
      <p:sp>
        <p:nvSpPr>
          <p:cNvPr id="4" name="Rectangle 3"/>
          <p:cNvSpPr/>
          <p:nvPr/>
        </p:nvSpPr>
        <p:spPr>
          <a:xfrm>
            <a:off x="3629" y="990601"/>
            <a:ext cx="9140372" cy="461665"/>
          </a:xfrm>
          <a:prstGeom prst="rect">
            <a:avLst/>
          </a:prstGeom>
        </p:spPr>
        <p:txBody>
          <a:bodyPr wrap="square">
            <a:spAutoFit/>
          </a:bodyPr>
          <a:lstStyle/>
          <a:p>
            <a:r>
              <a:rPr lang="en-GB" sz="2400" b="1" dirty="0">
                <a:solidFill>
                  <a:srgbClr val="000000"/>
                </a:solidFill>
                <a:latin typeface="Mangal" panose="02040503050203030202" pitchFamily="18" charset="0"/>
                <a:ea typeface="Calibri" panose="020F0502020204030204" pitchFamily="34" charset="0"/>
                <a:cs typeface="Times New Roman" panose="02020603050405020304" pitchFamily="18" charset="0"/>
              </a:rPr>
              <a:t>Differences between word processing and desktop publishing</a:t>
            </a:r>
            <a:endParaRPr lang="en-US" sz="2400"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17826283"/>
              </p:ext>
            </p:extLst>
          </p:nvPr>
        </p:nvGraphicFramePr>
        <p:xfrm>
          <a:off x="3628" y="1382290"/>
          <a:ext cx="9140371" cy="4999038"/>
        </p:xfrm>
        <a:graphic>
          <a:graphicData uri="http://schemas.openxmlformats.org/drawingml/2006/table">
            <a:tbl>
              <a:tblPr firstRow="1" firstCol="1" bandRow="1">
                <a:tableStyleId>{5DA37D80-6434-44D0-A028-1B22A696006F}</a:tableStyleId>
              </a:tblPr>
              <a:tblGrid>
                <a:gridCol w="4928412">
                  <a:extLst>
                    <a:ext uri="{9D8B030D-6E8A-4147-A177-3AD203B41FA5}">
                      <a16:colId xmlns:a16="http://schemas.microsoft.com/office/drawing/2014/main" val="2807946948"/>
                    </a:ext>
                  </a:extLst>
                </a:gridCol>
                <a:gridCol w="4211959">
                  <a:extLst>
                    <a:ext uri="{9D8B030D-6E8A-4147-A177-3AD203B41FA5}">
                      <a16:colId xmlns:a16="http://schemas.microsoft.com/office/drawing/2014/main" val="1875394721"/>
                    </a:ext>
                  </a:extLst>
                </a:gridCol>
              </a:tblGrid>
              <a:tr h="362362">
                <a:tc>
                  <a:txBody>
                    <a:bodyPr/>
                    <a:lstStyle/>
                    <a:p>
                      <a:pPr marL="0" marR="0" lvl="0" indent="0" algn="just" defTabSz="914400" rtl="0" eaLnBrk="1" fontAlgn="auto" latinLnBrk="0" hangingPunct="1">
                        <a:lnSpc>
                          <a:spcPct val="107000"/>
                        </a:lnSpc>
                        <a:spcBef>
                          <a:spcPts val="0"/>
                        </a:spcBef>
                        <a:spcAft>
                          <a:spcPts val="0"/>
                        </a:spcAft>
                        <a:buClrTx/>
                        <a:buSzTx/>
                        <a:buFont typeface="+mj-lt"/>
                        <a:buNone/>
                        <a:tabLst/>
                        <a:defRPr/>
                      </a:pPr>
                      <a:r>
                        <a:rPr lang="en-GB" sz="2800" b="1" kern="1200" dirty="0">
                          <a:solidFill>
                            <a:schemeClr val="tx1"/>
                          </a:solidFill>
                          <a:effectLst/>
                          <a:latin typeface="+mn-lt"/>
                          <a:ea typeface="+mn-ea"/>
                          <a:cs typeface="+mn-cs"/>
                        </a:rPr>
                        <a:t>Word</a:t>
                      </a:r>
                      <a:r>
                        <a:rPr lang="en-GB" sz="1050" kern="1200" dirty="0">
                          <a:effectLst/>
                        </a:rPr>
                        <a:t> </a:t>
                      </a:r>
                      <a:r>
                        <a:rPr lang="en-GB" sz="2800" b="1" kern="1200" dirty="0">
                          <a:solidFill>
                            <a:schemeClr val="tx1"/>
                          </a:solidFill>
                          <a:effectLst/>
                          <a:latin typeface="+mn-lt"/>
                          <a:ea typeface="+mn-ea"/>
                          <a:cs typeface="+mn-cs"/>
                        </a:rPr>
                        <a:t>Processing</a:t>
                      </a:r>
                      <a:endParaRPr lang="en-US" sz="2800" b="1" kern="1200" dirty="0">
                        <a:solidFill>
                          <a:schemeClr val="tx1"/>
                        </a:solidFill>
                        <a:effectLst/>
                        <a:latin typeface="+mn-lt"/>
                        <a:ea typeface="+mn-ea"/>
                        <a:cs typeface="+mn-cs"/>
                      </a:endParaRPr>
                    </a:p>
                  </a:txBody>
                  <a:tcPr marL="68580" marR="68580" marT="0" marB="0"/>
                </a:tc>
                <a:tc>
                  <a:txBody>
                    <a:bodyPr/>
                    <a:lstStyle/>
                    <a:p>
                      <a:pPr marL="0" marR="0" lvl="0" indent="0" algn="just" defTabSz="914400" rtl="0" eaLnBrk="1" fontAlgn="auto" latinLnBrk="0" hangingPunct="1">
                        <a:lnSpc>
                          <a:spcPct val="107000"/>
                        </a:lnSpc>
                        <a:spcBef>
                          <a:spcPts val="0"/>
                        </a:spcBef>
                        <a:spcAft>
                          <a:spcPts val="0"/>
                        </a:spcAft>
                        <a:buClrTx/>
                        <a:buSzTx/>
                        <a:buFont typeface="+mj-lt"/>
                        <a:buNone/>
                        <a:tabLst/>
                        <a:defRPr/>
                      </a:pPr>
                      <a:r>
                        <a:rPr lang="en-GB" sz="2800" dirty="0">
                          <a:effectLst/>
                        </a:rPr>
                        <a:t>Desktop Publishing</a:t>
                      </a:r>
                      <a:endParaRPr lang="en-US" sz="36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24330438"/>
                  </a:ext>
                </a:extLst>
              </a:tr>
              <a:tr h="607590">
                <a:tc>
                  <a:txBody>
                    <a:bodyPr/>
                    <a:lstStyle/>
                    <a:p>
                      <a:pPr marL="0" marR="0" lvl="0" indent="0" algn="just">
                        <a:lnSpc>
                          <a:spcPct val="107000"/>
                        </a:lnSpc>
                        <a:spcBef>
                          <a:spcPts val="0"/>
                        </a:spcBef>
                        <a:spcAft>
                          <a:spcPts val="0"/>
                        </a:spcAft>
                        <a:buFont typeface="+mj-lt"/>
                        <a:buNone/>
                      </a:pPr>
                      <a:r>
                        <a:rPr lang="en-GB" sz="2000" b="0" dirty="0">
                          <a:effectLst/>
                        </a:rPr>
                        <a:t>4. Contain a few simple templates for letters, memos, resumes, and reports.</a:t>
                      </a:r>
                      <a:endParaRPr lang="en-US" sz="2800" b="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just">
                        <a:lnSpc>
                          <a:spcPct val="107000"/>
                        </a:lnSpc>
                        <a:spcBef>
                          <a:spcPts val="0"/>
                        </a:spcBef>
                        <a:spcAft>
                          <a:spcPts val="0"/>
                        </a:spcAft>
                        <a:buFont typeface="+mj-lt"/>
                        <a:buNone/>
                      </a:pPr>
                      <a:r>
                        <a:rPr lang="en-GB" sz="2000" dirty="0">
                          <a:effectLst/>
                        </a:rPr>
                        <a:t>4. Contain lots of advanced templates for brochures, business cards, certificates, calendars, newsletters, etc.</a:t>
                      </a:r>
                      <a:endParaRPr lang="en-US" sz="28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15126556"/>
                  </a:ext>
                </a:extLst>
              </a:tr>
              <a:tr h="1224636">
                <a:tc>
                  <a:txBody>
                    <a:bodyPr/>
                    <a:lstStyle/>
                    <a:p>
                      <a:pPr marL="0" marR="0" lvl="0" indent="0" algn="just">
                        <a:lnSpc>
                          <a:spcPct val="107000"/>
                        </a:lnSpc>
                        <a:spcBef>
                          <a:spcPts val="0"/>
                        </a:spcBef>
                        <a:spcAft>
                          <a:spcPts val="0"/>
                        </a:spcAft>
                        <a:buFont typeface="+mj-lt"/>
                        <a:buNone/>
                      </a:pPr>
                      <a:r>
                        <a:rPr lang="en-GB" sz="2000" b="0" dirty="0">
                          <a:effectLst/>
                        </a:rPr>
                        <a:t>5. Many people have word processing skills because it is easier to learn, and so typists who only do word processing get lesser business jobs today.</a:t>
                      </a:r>
                      <a:endParaRPr lang="en-US" sz="2800" b="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just">
                        <a:lnSpc>
                          <a:spcPct val="107000"/>
                        </a:lnSpc>
                        <a:spcBef>
                          <a:spcPts val="0"/>
                        </a:spcBef>
                        <a:spcAft>
                          <a:spcPts val="0"/>
                        </a:spcAft>
                        <a:buFont typeface="+mj-lt"/>
                        <a:buNone/>
                      </a:pPr>
                      <a:r>
                        <a:rPr lang="en-GB" sz="2000" dirty="0">
                          <a:effectLst/>
                        </a:rPr>
                        <a:t>5. People who know desktop publishing typically get much larger business jobs than people who only do word processing. </a:t>
                      </a:r>
                      <a:endParaRPr lang="en-US" sz="28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29501656"/>
                  </a:ext>
                </a:extLst>
              </a:tr>
              <a:tr h="1834541">
                <a:tc>
                  <a:txBody>
                    <a:bodyPr/>
                    <a:lstStyle/>
                    <a:p>
                      <a:pPr marL="0" marR="0" lvl="0" indent="0" algn="just">
                        <a:lnSpc>
                          <a:spcPct val="107000"/>
                        </a:lnSpc>
                        <a:spcBef>
                          <a:spcPts val="0"/>
                        </a:spcBef>
                        <a:spcAft>
                          <a:spcPts val="0"/>
                        </a:spcAft>
                        <a:buFont typeface="+mj-lt"/>
                        <a:buNone/>
                      </a:pPr>
                      <a:r>
                        <a:rPr lang="en-GB" sz="2000" b="0" dirty="0">
                          <a:effectLst/>
                        </a:rPr>
                        <a:t>6. All designing is user created and this wastes time. For example: Formatting a newsletter in a word processor may take several hours for every issue while formatting a newsletter in a professional publishing program will take several hours the first time and only a fraction of the time for subsequent issues.</a:t>
                      </a:r>
                      <a:endParaRPr lang="en-US" sz="2800" b="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just">
                        <a:lnSpc>
                          <a:spcPct val="107000"/>
                        </a:lnSpc>
                        <a:spcBef>
                          <a:spcPts val="0"/>
                        </a:spcBef>
                        <a:spcAft>
                          <a:spcPts val="0"/>
                        </a:spcAft>
                        <a:buFont typeface="+mj-lt"/>
                        <a:buNone/>
                      </a:pPr>
                      <a:r>
                        <a:rPr lang="en-GB" sz="2000" dirty="0">
                          <a:effectLst/>
                        </a:rPr>
                        <a:t>6. Desktop publishing uses software to aid designing and increase the amount of functions and increase the speed and transfer abilities in the document.</a:t>
                      </a:r>
                      <a:endParaRPr lang="en-US" sz="28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97600597"/>
                  </a:ext>
                </a:extLst>
              </a:tr>
            </a:tbl>
          </a:graphicData>
        </a:graphic>
      </p:graphicFrame>
    </p:spTree>
    <p:extLst>
      <p:ext uri="{BB962C8B-B14F-4D97-AF65-F5344CB8AC3E}">
        <p14:creationId xmlns:p14="http://schemas.microsoft.com/office/powerpoint/2010/main" val="19824086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600" b="1" dirty="0"/>
              <a:t>12.1.4 Application areas, uses for electronic publishing</a:t>
            </a:r>
          </a:p>
        </p:txBody>
      </p:sp>
      <p:sp>
        <p:nvSpPr>
          <p:cNvPr id="3" name="Content Placeholder 2"/>
          <p:cNvSpPr>
            <a:spLocks noGrp="1"/>
          </p:cNvSpPr>
          <p:nvPr>
            <p:ph sz="half" idx="1"/>
          </p:nvPr>
        </p:nvSpPr>
        <p:spPr/>
        <p:txBody>
          <a:bodyPr/>
          <a:lstStyle/>
          <a:p>
            <a:pPr marL="0" indent="0">
              <a:buNone/>
              <a:tabLst>
                <a:tab pos="1485900" algn="l"/>
              </a:tabLst>
            </a:pPr>
            <a:r>
              <a:rPr lang="en-GB" dirty="0"/>
              <a:t>Desktop publishing software can be used in a number of areas such as:</a:t>
            </a:r>
          </a:p>
          <a:p>
            <a:r>
              <a:rPr lang="en-GB" dirty="0"/>
              <a:t>Advertisements, </a:t>
            </a:r>
          </a:p>
          <a:p>
            <a:r>
              <a:rPr lang="en-GB" dirty="0"/>
              <a:t>Award Certificates,</a:t>
            </a:r>
          </a:p>
          <a:p>
            <a:r>
              <a:rPr lang="en-GB" dirty="0"/>
              <a:t> Banners, </a:t>
            </a:r>
          </a:p>
          <a:p>
            <a:r>
              <a:rPr lang="en-GB" dirty="0"/>
              <a:t>Brochures, </a:t>
            </a:r>
          </a:p>
          <a:p>
            <a:r>
              <a:rPr lang="en-GB" dirty="0"/>
              <a:t>Business Cards, </a:t>
            </a:r>
          </a:p>
          <a:p>
            <a:r>
              <a:rPr lang="en-GB" dirty="0"/>
              <a:t>Business Forms, </a:t>
            </a:r>
          </a:p>
          <a:p>
            <a:r>
              <a:rPr lang="en-GB" dirty="0"/>
              <a:t>Calendars, </a:t>
            </a:r>
          </a:p>
          <a:p>
            <a:r>
              <a:rPr lang="en-GB" dirty="0" err="1"/>
              <a:t>Catalogs</a:t>
            </a:r>
            <a:endParaRPr lang="en-GB" dirty="0"/>
          </a:p>
        </p:txBody>
      </p:sp>
      <p:sp>
        <p:nvSpPr>
          <p:cNvPr id="2" name="Content Placeholder 1"/>
          <p:cNvSpPr>
            <a:spLocks noGrp="1"/>
          </p:cNvSpPr>
          <p:nvPr>
            <p:ph sz="half" idx="2"/>
          </p:nvPr>
        </p:nvSpPr>
        <p:spPr>
          <a:xfrm>
            <a:off x="4283968" y="1071546"/>
            <a:ext cx="4860032" cy="5500726"/>
          </a:xfrm>
        </p:spPr>
        <p:txBody>
          <a:bodyPr/>
          <a:lstStyle/>
          <a:p>
            <a:r>
              <a:rPr lang="en-GB" dirty="0"/>
              <a:t>Envelopes,</a:t>
            </a:r>
          </a:p>
          <a:p>
            <a:r>
              <a:rPr lang="en-GB" dirty="0"/>
              <a:t>Flyers,</a:t>
            </a:r>
          </a:p>
          <a:p>
            <a:r>
              <a:rPr lang="en-GB" dirty="0"/>
              <a:t>Gift Certificates,</a:t>
            </a:r>
          </a:p>
          <a:p>
            <a:r>
              <a:rPr lang="en-GB" dirty="0"/>
              <a:t>Birthday/ Wedding Cards, </a:t>
            </a:r>
          </a:p>
          <a:p>
            <a:r>
              <a:rPr lang="en-GB" dirty="0"/>
              <a:t>Invitation Cards, </a:t>
            </a:r>
          </a:p>
          <a:p>
            <a:r>
              <a:rPr lang="en-GB" dirty="0"/>
              <a:t>Labels, Postcards,</a:t>
            </a:r>
          </a:p>
          <a:p>
            <a:r>
              <a:rPr lang="en-GB" dirty="0"/>
              <a:t>Letterheads, </a:t>
            </a:r>
          </a:p>
          <a:p>
            <a:r>
              <a:rPr lang="en-GB" dirty="0"/>
              <a:t>Menus, </a:t>
            </a:r>
          </a:p>
          <a:p>
            <a:r>
              <a:rPr lang="en-GB" dirty="0"/>
              <a:t>Newsletters, </a:t>
            </a:r>
          </a:p>
          <a:p>
            <a:r>
              <a:rPr lang="en-GB" dirty="0"/>
              <a:t>Paper Folding Projects,, Resumes, Signs, Posters, etc.</a:t>
            </a:r>
            <a:endParaRPr lang="en-US" dirty="0"/>
          </a:p>
        </p:txBody>
      </p:sp>
    </p:spTree>
    <p:extLst>
      <p:ext uri="{BB962C8B-B14F-4D97-AF65-F5344CB8AC3E}">
        <p14:creationId xmlns:p14="http://schemas.microsoft.com/office/powerpoint/2010/main" val="3007307391"/>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3200" b="1" i="1" dirty="0"/>
              <a:t>Sub Topic 12.2: Publishing Basics</a:t>
            </a:r>
          </a:p>
        </p:txBody>
      </p:sp>
      <p:sp>
        <p:nvSpPr>
          <p:cNvPr id="3075" name="Subtitle 2"/>
          <p:cNvSpPr>
            <a:spLocks noGrp="1"/>
          </p:cNvSpPr>
          <p:nvPr>
            <p:ph idx="1"/>
          </p:nvPr>
        </p:nvSpPr>
        <p:spPr/>
        <p:txBody>
          <a:bodyPr/>
          <a:lstStyle/>
          <a:p>
            <a:pPr marL="0" indent="0">
              <a:buNone/>
            </a:pPr>
            <a:r>
              <a:rPr lang="en-US" sz="3600" b="1" dirty="0"/>
              <a:t>Sub topic Objectives:</a:t>
            </a:r>
          </a:p>
          <a:p>
            <a:pPr marL="1206500" indent="-1206500">
              <a:buNone/>
            </a:pPr>
            <a:r>
              <a:rPr lang="en-US" sz="3600" dirty="0"/>
              <a:t>12.2.1 Creating a new document</a:t>
            </a:r>
            <a:endParaRPr lang="en-GB" sz="3600" dirty="0"/>
          </a:p>
          <a:p>
            <a:pPr marL="1206500" indent="-1206500">
              <a:buNone/>
            </a:pPr>
            <a:r>
              <a:rPr lang="en-GB" sz="3600" dirty="0"/>
              <a:t>12.2.2 Adjusting measurement units (inches, pixels, points, and centimetres).</a:t>
            </a:r>
          </a:p>
          <a:p>
            <a:pPr marL="1206500" indent="-1206500">
              <a:buNone/>
            </a:pPr>
            <a:r>
              <a:rPr lang="en-GB" sz="3600" dirty="0"/>
              <a:t>12.2.3 Saving a new document</a:t>
            </a:r>
          </a:p>
          <a:p>
            <a:pPr marL="1206500" indent="-1206500">
              <a:buNone/>
            </a:pPr>
            <a:r>
              <a:rPr lang="en-GB" sz="3600" dirty="0"/>
              <a:t>12.2.4 Typesetting text.</a:t>
            </a:r>
          </a:p>
        </p:txBody>
      </p:sp>
    </p:spTree>
    <p:extLst>
      <p:ext uri="{BB962C8B-B14F-4D97-AF65-F5344CB8AC3E}">
        <p14:creationId xmlns:p14="http://schemas.microsoft.com/office/powerpoint/2010/main" val="120565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US" sz="3600" dirty="0"/>
              <a:t>12.2.1 Creating a new document</a:t>
            </a:r>
            <a:endParaRPr lang="en-GB" sz="3600" dirty="0"/>
          </a:p>
        </p:txBody>
      </p:sp>
      <p:sp>
        <p:nvSpPr>
          <p:cNvPr id="3" name="Content Placeholder 2"/>
          <p:cNvSpPr>
            <a:spLocks noGrp="1"/>
          </p:cNvSpPr>
          <p:nvPr>
            <p:ph idx="1"/>
          </p:nvPr>
        </p:nvSpPr>
        <p:spPr/>
        <p:txBody>
          <a:bodyPr/>
          <a:lstStyle/>
          <a:p>
            <a:r>
              <a:rPr lang="en-US" dirty="0"/>
              <a:t>We are going to use Microsoft Publisher for all examples and practical aspects of this topic.</a:t>
            </a:r>
          </a:p>
          <a:p>
            <a:r>
              <a:rPr lang="en-US" b="1" dirty="0"/>
              <a:t>Before we learn how to create documents in publisher</a:t>
            </a:r>
            <a:r>
              <a:rPr lang="en-US" dirty="0"/>
              <a:t>, lets first open and take a look around the Publisher window. </a:t>
            </a:r>
          </a:p>
          <a:p>
            <a:r>
              <a:rPr lang="en-US" dirty="0"/>
              <a:t>The Publisher window contains many parts that work together to make creating a document easy. </a:t>
            </a:r>
          </a:p>
          <a:p>
            <a:r>
              <a:rPr lang="en-US" b="1" dirty="0"/>
              <a:t>Opening Publisher on Windows</a:t>
            </a:r>
          </a:p>
          <a:p>
            <a:pPr lvl="1"/>
            <a:r>
              <a:rPr lang="en-US" sz="3200" dirty="0"/>
              <a:t>From the Start menu, select All Programs » Microsoft Office » Microsoft Office Publisher   </a:t>
            </a:r>
          </a:p>
          <a:p>
            <a:endParaRPr lang="en-US" dirty="0"/>
          </a:p>
        </p:txBody>
      </p:sp>
    </p:spTree>
    <p:extLst>
      <p:ext uri="{BB962C8B-B14F-4D97-AF65-F5344CB8AC3E}">
        <p14:creationId xmlns:p14="http://schemas.microsoft.com/office/powerpoint/2010/main" val="3239427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US" sz="3600" dirty="0"/>
              <a:t>12.2.1 Creating a new document</a:t>
            </a:r>
            <a:endParaRPr lang="en-GB" sz="3600" dirty="0"/>
          </a:p>
        </p:txBody>
      </p:sp>
      <p:sp>
        <p:nvSpPr>
          <p:cNvPr id="3" name="Content Placeholder 2"/>
          <p:cNvSpPr>
            <a:spLocks noGrp="1"/>
          </p:cNvSpPr>
          <p:nvPr>
            <p:ph idx="1"/>
          </p:nvPr>
        </p:nvSpPr>
        <p:spPr>
          <a:xfrm>
            <a:off x="0" y="980728"/>
            <a:ext cx="9144000" cy="5519736"/>
          </a:xfrm>
        </p:spPr>
        <p:txBody>
          <a:bodyPr/>
          <a:lstStyle/>
          <a:p>
            <a:pPr marL="0" indent="0">
              <a:buNone/>
            </a:pPr>
            <a:r>
              <a:rPr lang="en-US" b="1" dirty="0"/>
              <a:t>The Publisher 2016 Window  </a:t>
            </a:r>
          </a:p>
        </p:txBody>
      </p:sp>
      <p:pic>
        <p:nvPicPr>
          <p:cNvPr id="7" name="Picture 6"/>
          <p:cNvPicPr>
            <a:picLocks noChangeAspect="1"/>
          </p:cNvPicPr>
          <p:nvPr/>
        </p:nvPicPr>
        <p:blipFill rotWithShape="1">
          <a:blip r:embed="rId2"/>
          <a:srcRect b="5680"/>
          <a:stretch/>
        </p:blipFill>
        <p:spPr>
          <a:xfrm>
            <a:off x="97168" y="1995438"/>
            <a:ext cx="8949664" cy="4745930"/>
          </a:xfrm>
          <a:prstGeom prst="rect">
            <a:avLst/>
          </a:prstGeom>
        </p:spPr>
      </p:pic>
      <p:sp>
        <p:nvSpPr>
          <p:cNvPr id="8" name="Rectangle 7"/>
          <p:cNvSpPr/>
          <p:nvPr/>
        </p:nvSpPr>
        <p:spPr>
          <a:xfrm>
            <a:off x="35496" y="1412776"/>
            <a:ext cx="9108504" cy="646331"/>
          </a:xfrm>
          <a:prstGeom prst="rect">
            <a:avLst/>
          </a:prstGeom>
        </p:spPr>
        <p:txBody>
          <a:bodyPr wrap="square">
            <a:spAutoFit/>
          </a:bodyPr>
          <a:lstStyle/>
          <a:p>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Publisher 2016 appears as displayed below when a new file is created basing on one of the publication templates that can be chosen from its start screen.</a:t>
            </a:r>
            <a:endParaRPr lang="en-US" dirty="0"/>
          </a:p>
        </p:txBody>
      </p:sp>
    </p:spTree>
    <p:extLst>
      <p:ext uri="{BB962C8B-B14F-4D97-AF65-F5344CB8AC3E}">
        <p14:creationId xmlns:p14="http://schemas.microsoft.com/office/powerpoint/2010/main" val="23010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US" sz="3600" dirty="0"/>
              <a:t>12.2.1 Creating a new document</a:t>
            </a:r>
            <a:endParaRPr lang="en-GB" sz="3600" dirty="0"/>
          </a:p>
        </p:txBody>
      </p:sp>
      <p:sp>
        <p:nvSpPr>
          <p:cNvPr id="3" name="Content Placeholder 2"/>
          <p:cNvSpPr>
            <a:spLocks noGrp="1"/>
          </p:cNvSpPr>
          <p:nvPr>
            <p:ph sz="half" idx="1"/>
          </p:nvPr>
        </p:nvSpPr>
        <p:spPr>
          <a:xfrm>
            <a:off x="0" y="1071546"/>
            <a:ext cx="9144000" cy="5500726"/>
          </a:xfrm>
        </p:spPr>
        <p:txBody>
          <a:bodyPr/>
          <a:lstStyle/>
          <a:p>
            <a:pPr marL="0" indent="0">
              <a:buNone/>
            </a:pPr>
            <a:r>
              <a:rPr lang="en-US" sz="3200" b="1" dirty="0"/>
              <a:t>The Publisher Window – Key Tabs and  Elements</a:t>
            </a:r>
          </a:p>
          <a:p>
            <a:r>
              <a:rPr lang="en-US" sz="3200" b="1" dirty="0"/>
              <a:t>Home Tab: </a:t>
            </a:r>
            <a:r>
              <a:rPr lang="en-US" sz="3200" dirty="0"/>
              <a:t> contains buttons for common functions (e.g., basic formatting, insertion, common commands , text formatting (e.g., font, text alignment, or line spacing) etc.)</a:t>
            </a:r>
          </a:p>
        </p:txBody>
      </p:sp>
      <p:pic>
        <p:nvPicPr>
          <p:cNvPr id="6" name="Picture 5"/>
          <p:cNvPicPr>
            <a:picLocks noChangeAspect="1"/>
          </p:cNvPicPr>
          <p:nvPr/>
        </p:nvPicPr>
        <p:blipFill>
          <a:blip r:embed="rId2"/>
          <a:stretch>
            <a:fillRect/>
          </a:stretch>
        </p:blipFill>
        <p:spPr>
          <a:xfrm>
            <a:off x="56946" y="3821909"/>
            <a:ext cx="9051558" cy="2631427"/>
          </a:xfrm>
          <a:prstGeom prst="rect">
            <a:avLst/>
          </a:prstGeom>
        </p:spPr>
      </p:pic>
    </p:spTree>
    <p:extLst>
      <p:ext uri="{BB962C8B-B14F-4D97-AF65-F5344CB8AC3E}">
        <p14:creationId xmlns:p14="http://schemas.microsoft.com/office/powerpoint/2010/main" val="884932107"/>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US" sz="3600" dirty="0"/>
              <a:t>12.2.1 Creating a new document</a:t>
            </a:r>
            <a:endParaRPr lang="en-GB" sz="3600" dirty="0"/>
          </a:p>
        </p:txBody>
      </p:sp>
      <p:sp>
        <p:nvSpPr>
          <p:cNvPr id="3" name="Content Placeholder 2"/>
          <p:cNvSpPr>
            <a:spLocks noGrp="1"/>
          </p:cNvSpPr>
          <p:nvPr>
            <p:ph sz="half" idx="1"/>
          </p:nvPr>
        </p:nvSpPr>
        <p:spPr>
          <a:xfrm>
            <a:off x="0" y="1071546"/>
            <a:ext cx="9144000" cy="5500726"/>
          </a:xfrm>
        </p:spPr>
        <p:txBody>
          <a:bodyPr/>
          <a:lstStyle/>
          <a:p>
            <a:pPr marL="0" indent="0">
              <a:buNone/>
            </a:pPr>
            <a:r>
              <a:rPr lang="en-US" sz="3200" b="1" dirty="0"/>
              <a:t>The Publisher Window – Key Tabs and  Elements</a:t>
            </a:r>
          </a:p>
          <a:p>
            <a:r>
              <a:rPr lang="en-US" b="1" dirty="0"/>
              <a:t>The Insert Tab: </a:t>
            </a:r>
            <a:r>
              <a:rPr lang="en-US" dirty="0"/>
              <a:t>This ribbon allows you to insert text boxes, tables, and shapes and graphics to your publication.   </a:t>
            </a:r>
          </a:p>
        </p:txBody>
      </p:sp>
      <p:pic>
        <p:nvPicPr>
          <p:cNvPr id="4" name="Picture 3"/>
          <p:cNvPicPr>
            <a:picLocks noChangeAspect="1"/>
          </p:cNvPicPr>
          <p:nvPr/>
        </p:nvPicPr>
        <p:blipFill>
          <a:blip r:embed="rId2"/>
          <a:stretch>
            <a:fillRect/>
          </a:stretch>
        </p:blipFill>
        <p:spPr>
          <a:xfrm>
            <a:off x="1" y="2728366"/>
            <a:ext cx="8964488" cy="3843906"/>
          </a:xfrm>
          <a:prstGeom prst="rect">
            <a:avLst/>
          </a:prstGeom>
        </p:spPr>
      </p:pic>
    </p:spTree>
    <p:extLst>
      <p:ext uri="{BB962C8B-B14F-4D97-AF65-F5344CB8AC3E}">
        <p14:creationId xmlns:p14="http://schemas.microsoft.com/office/powerpoint/2010/main" val="416809408"/>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US" sz="3600" dirty="0"/>
              <a:t>12.2.1 Creating a new document</a:t>
            </a:r>
            <a:endParaRPr lang="en-GB" sz="3600" dirty="0"/>
          </a:p>
        </p:txBody>
      </p:sp>
      <p:sp>
        <p:nvSpPr>
          <p:cNvPr id="3" name="Content Placeholder 2"/>
          <p:cNvSpPr>
            <a:spLocks noGrp="1"/>
          </p:cNvSpPr>
          <p:nvPr>
            <p:ph sz="half" idx="1"/>
          </p:nvPr>
        </p:nvSpPr>
        <p:spPr>
          <a:xfrm>
            <a:off x="0" y="1071546"/>
            <a:ext cx="9144000" cy="5500726"/>
          </a:xfrm>
        </p:spPr>
        <p:txBody>
          <a:bodyPr/>
          <a:lstStyle/>
          <a:p>
            <a:pPr marL="0" indent="0">
              <a:buNone/>
            </a:pPr>
            <a:r>
              <a:rPr lang="en-US" sz="3200" b="1" dirty="0"/>
              <a:t>The Publisher Window – Key Tabs and  Elements</a:t>
            </a:r>
          </a:p>
          <a:p>
            <a:pPr marL="0" indent="0">
              <a:buNone/>
            </a:pPr>
            <a:r>
              <a:rPr lang="en-US" b="1" dirty="0"/>
              <a:t>The Page Design Tab: </a:t>
            </a:r>
            <a:r>
              <a:rPr lang="en-US" dirty="0"/>
              <a:t>The page design tab is a very important consideration within publications, with a range of options, from the page size to page design schemes and master pages.</a:t>
            </a:r>
          </a:p>
        </p:txBody>
      </p:sp>
      <p:pic>
        <p:nvPicPr>
          <p:cNvPr id="24" name="Picture 23"/>
          <p:cNvPicPr>
            <a:picLocks noChangeAspect="1"/>
          </p:cNvPicPr>
          <p:nvPr/>
        </p:nvPicPr>
        <p:blipFill>
          <a:blip r:embed="rId2"/>
          <a:stretch>
            <a:fillRect/>
          </a:stretch>
        </p:blipFill>
        <p:spPr>
          <a:xfrm>
            <a:off x="6350" y="3284984"/>
            <a:ext cx="9144000" cy="3131688"/>
          </a:xfrm>
          <a:prstGeom prst="rect">
            <a:avLst/>
          </a:prstGeom>
        </p:spPr>
      </p:pic>
      <p:grpSp>
        <p:nvGrpSpPr>
          <p:cNvPr id="2061" name="Group 135714"/>
          <p:cNvGrpSpPr>
            <a:grpSpLocks/>
          </p:cNvGrpSpPr>
          <p:nvPr/>
        </p:nvGrpSpPr>
        <p:grpSpPr bwMode="auto">
          <a:xfrm>
            <a:off x="0" y="0"/>
            <a:ext cx="263525" cy="371475"/>
            <a:chOff x="0" y="0"/>
            <a:chExt cx="264160" cy="372110"/>
          </a:xfrm>
        </p:grpSpPr>
      </p:grpSp>
      <p:grpSp>
        <p:nvGrpSpPr>
          <p:cNvPr id="2058" name="Group 135737"/>
          <p:cNvGrpSpPr>
            <a:grpSpLocks/>
          </p:cNvGrpSpPr>
          <p:nvPr/>
        </p:nvGrpSpPr>
        <p:grpSpPr bwMode="auto">
          <a:xfrm>
            <a:off x="0" y="0"/>
            <a:ext cx="249238" cy="371475"/>
            <a:chOff x="0" y="0"/>
            <a:chExt cx="248768" cy="372110"/>
          </a:xfrm>
        </p:grpSpPr>
      </p:grpSp>
      <p:grpSp>
        <p:nvGrpSpPr>
          <p:cNvPr id="2055" name="Group 135760"/>
          <p:cNvGrpSpPr>
            <a:grpSpLocks/>
          </p:cNvGrpSpPr>
          <p:nvPr/>
        </p:nvGrpSpPr>
        <p:grpSpPr bwMode="auto">
          <a:xfrm>
            <a:off x="0" y="0"/>
            <a:ext cx="273050" cy="371475"/>
            <a:chOff x="0" y="0"/>
            <a:chExt cx="273571" cy="372110"/>
          </a:xfrm>
        </p:grpSpPr>
      </p:grpSp>
      <p:grpSp>
        <p:nvGrpSpPr>
          <p:cNvPr id="2052" name="Group 135787"/>
          <p:cNvGrpSpPr>
            <a:grpSpLocks/>
          </p:cNvGrpSpPr>
          <p:nvPr/>
        </p:nvGrpSpPr>
        <p:grpSpPr bwMode="auto">
          <a:xfrm>
            <a:off x="0" y="0"/>
            <a:ext cx="231775" cy="371475"/>
            <a:chOff x="0" y="0"/>
            <a:chExt cx="231546" cy="372110"/>
          </a:xfrm>
        </p:grpSpPr>
      </p:grpSp>
      <p:grpSp>
        <p:nvGrpSpPr>
          <p:cNvPr id="2049" name="Group 135810"/>
          <p:cNvGrpSpPr>
            <a:grpSpLocks/>
          </p:cNvGrpSpPr>
          <p:nvPr/>
        </p:nvGrpSpPr>
        <p:grpSpPr bwMode="auto">
          <a:xfrm>
            <a:off x="0" y="0"/>
            <a:ext cx="228600" cy="371475"/>
            <a:chOff x="0" y="0"/>
            <a:chExt cx="228270" cy="372110"/>
          </a:xfrm>
        </p:grpSpPr>
      </p:grpSp>
    </p:spTree>
    <p:extLst>
      <p:ext uri="{BB962C8B-B14F-4D97-AF65-F5344CB8AC3E}">
        <p14:creationId xmlns:p14="http://schemas.microsoft.com/office/powerpoint/2010/main" val="3480826383"/>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US" sz="3600" dirty="0"/>
              <a:t>12.2.1 Creating a new document</a:t>
            </a:r>
            <a:endParaRPr lang="en-GB" sz="3600" dirty="0"/>
          </a:p>
        </p:txBody>
      </p:sp>
      <p:sp>
        <p:nvSpPr>
          <p:cNvPr id="3" name="Content Placeholder 2"/>
          <p:cNvSpPr>
            <a:spLocks noGrp="1"/>
          </p:cNvSpPr>
          <p:nvPr>
            <p:ph sz="half" idx="1"/>
          </p:nvPr>
        </p:nvSpPr>
        <p:spPr>
          <a:xfrm>
            <a:off x="0" y="1071546"/>
            <a:ext cx="9144000" cy="5500726"/>
          </a:xfrm>
        </p:spPr>
        <p:txBody>
          <a:bodyPr/>
          <a:lstStyle/>
          <a:p>
            <a:pPr marL="0" indent="0">
              <a:buNone/>
            </a:pPr>
            <a:r>
              <a:rPr lang="en-US" sz="3200" b="1" dirty="0"/>
              <a:t>The Publisher Window – Key Tabs and  Elements</a:t>
            </a:r>
          </a:p>
          <a:p>
            <a:pPr marL="0" indent="0">
              <a:buNone/>
            </a:pPr>
            <a:r>
              <a:rPr lang="en-US" b="1" dirty="0"/>
              <a:t>The Mailings Tab </a:t>
            </a:r>
            <a:r>
              <a:rPr lang="en-US" dirty="0"/>
              <a:t>allows for the creation of mail merge documents from a data source such as form letters, labels, cards etc. much as you can in Microsoft word but in publisher you have a more flexible ability when dealing with objects on the publication and in the design of the Page. The tab however is very similar to the mailings tab in word and the method is very much the same.</a:t>
            </a:r>
          </a:p>
        </p:txBody>
      </p:sp>
      <p:pic>
        <p:nvPicPr>
          <p:cNvPr id="4" name="Picture 3"/>
          <p:cNvPicPr>
            <a:picLocks noChangeAspect="1"/>
          </p:cNvPicPr>
          <p:nvPr/>
        </p:nvPicPr>
        <p:blipFill>
          <a:blip r:embed="rId2"/>
          <a:stretch>
            <a:fillRect/>
          </a:stretch>
        </p:blipFill>
        <p:spPr>
          <a:xfrm>
            <a:off x="18132" y="4725144"/>
            <a:ext cx="8981669" cy="1512168"/>
          </a:xfrm>
          <a:prstGeom prst="rect">
            <a:avLst/>
          </a:prstGeom>
        </p:spPr>
      </p:pic>
      <p:grpSp>
        <p:nvGrpSpPr>
          <p:cNvPr id="3074" name="Group 135714"/>
          <p:cNvGrpSpPr>
            <a:grpSpLocks/>
          </p:cNvGrpSpPr>
          <p:nvPr/>
        </p:nvGrpSpPr>
        <p:grpSpPr bwMode="auto">
          <a:xfrm>
            <a:off x="0" y="0"/>
            <a:ext cx="263525" cy="371475"/>
            <a:chOff x="0" y="0"/>
            <a:chExt cx="264160" cy="372110"/>
          </a:xfrm>
        </p:grpSpPr>
      </p:grpSp>
      <p:grpSp>
        <p:nvGrpSpPr>
          <p:cNvPr id="3077" name="Group 135737"/>
          <p:cNvGrpSpPr>
            <a:grpSpLocks/>
          </p:cNvGrpSpPr>
          <p:nvPr/>
        </p:nvGrpSpPr>
        <p:grpSpPr bwMode="auto">
          <a:xfrm>
            <a:off x="0" y="0"/>
            <a:ext cx="249238" cy="371475"/>
            <a:chOff x="0" y="0"/>
            <a:chExt cx="248768" cy="372110"/>
          </a:xfrm>
        </p:grpSpPr>
      </p:grpSp>
      <p:grpSp>
        <p:nvGrpSpPr>
          <p:cNvPr id="3080" name="Group 135760"/>
          <p:cNvGrpSpPr>
            <a:grpSpLocks/>
          </p:cNvGrpSpPr>
          <p:nvPr/>
        </p:nvGrpSpPr>
        <p:grpSpPr bwMode="auto">
          <a:xfrm>
            <a:off x="0" y="0"/>
            <a:ext cx="273050" cy="371475"/>
            <a:chOff x="0" y="0"/>
            <a:chExt cx="273571" cy="372110"/>
          </a:xfrm>
        </p:grpSpPr>
      </p:grpSp>
      <p:grpSp>
        <p:nvGrpSpPr>
          <p:cNvPr id="3083" name="Group 135787"/>
          <p:cNvGrpSpPr>
            <a:grpSpLocks/>
          </p:cNvGrpSpPr>
          <p:nvPr/>
        </p:nvGrpSpPr>
        <p:grpSpPr bwMode="auto">
          <a:xfrm>
            <a:off x="0" y="0"/>
            <a:ext cx="231775" cy="371475"/>
            <a:chOff x="0" y="0"/>
            <a:chExt cx="231546" cy="372110"/>
          </a:xfrm>
        </p:grpSpPr>
      </p:grpSp>
      <p:grpSp>
        <p:nvGrpSpPr>
          <p:cNvPr id="3086" name="Group 135810"/>
          <p:cNvGrpSpPr>
            <a:grpSpLocks/>
          </p:cNvGrpSpPr>
          <p:nvPr/>
        </p:nvGrpSpPr>
        <p:grpSpPr bwMode="auto">
          <a:xfrm>
            <a:off x="0" y="0"/>
            <a:ext cx="228600" cy="371475"/>
            <a:chOff x="0" y="0"/>
            <a:chExt cx="228270" cy="372110"/>
          </a:xfrm>
        </p:grpSpPr>
      </p:grpSp>
    </p:spTree>
    <p:extLst>
      <p:ext uri="{BB962C8B-B14F-4D97-AF65-F5344CB8AC3E}">
        <p14:creationId xmlns:p14="http://schemas.microsoft.com/office/powerpoint/2010/main" val="2717511902"/>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GB" sz="3600" dirty="0"/>
              <a:t>12.2.1 Creating a new document </a:t>
            </a:r>
          </a:p>
        </p:txBody>
      </p:sp>
      <p:sp>
        <p:nvSpPr>
          <p:cNvPr id="3" name="Content Placeholder 2"/>
          <p:cNvSpPr>
            <a:spLocks noGrp="1"/>
          </p:cNvSpPr>
          <p:nvPr>
            <p:ph sz="half" idx="1"/>
          </p:nvPr>
        </p:nvSpPr>
        <p:spPr>
          <a:xfrm>
            <a:off x="0" y="1071546"/>
            <a:ext cx="9144000" cy="5500726"/>
          </a:xfrm>
        </p:spPr>
        <p:txBody>
          <a:bodyPr/>
          <a:lstStyle/>
          <a:p>
            <a:pPr marL="0" indent="0">
              <a:buNone/>
            </a:pPr>
            <a:r>
              <a:rPr lang="en-US" sz="3200" b="1" dirty="0"/>
              <a:t>The Publisher Window – Key Tabs and  Elements</a:t>
            </a:r>
          </a:p>
          <a:p>
            <a:pPr marL="0" indent="0">
              <a:buNone/>
            </a:pPr>
            <a:r>
              <a:rPr lang="en-US" b="1" dirty="0"/>
              <a:t>The Review Tab </a:t>
            </a:r>
            <a:r>
              <a:rPr lang="en-US" dirty="0"/>
              <a:t>The review tab has much less functionality within Publisher it merely gives you the standard proofing and language options that you need to work with for dealing with text, that you would find in any of the other applications. </a:t>
            </a:r>
          </a:p>
        </p:txBody>
      </p:sp>
      <p:pic>
        <p:nvPicPr>
          <p:cNvPr id="5" name="Picture 4"/>
          <p:cNvPicPr>
            <a:picLocks noChangeAspect="1"/>
          </p:cNvPicPr>
          <p:nvPr/>
        </p:nvPicPr>
        <p:blipFill>
          <a:blip r:embed="rId2"/>
          <a:stretch>
            <a:fillRect/>
          </a:stretch>
        </p:blipFill>
        <p:spPr>
          <a:xfrm>
            <a:off x="230312" y="3501008"/>
            <a:ext cx="8650727" cy="3071264"/>
          </a:xfrm>
          <a:prstGeom prst="rect">
            <a:avLst/>
          </a:prstGeom>
        </p:spPr>
      </p:pic>
      <p:grpSp>
        <p:nvGrpSpPr>
          <p:cNvPr id="4098" name="Group 135714"/>
          <p:cNvGrpSpPr>
            <a:grpSpLocks/>
          </p:cNvGrpSpPr>
          <p:nvPr/>
        </p:nvGrpSpPr>
        <p:grpSpPr bwMode="auto">
          <a:xfrm>
            <a:off x="0" y="0"/>
            <a:ext cx="263525" cy="371475"/>
            <a:chOff x="0" y="0"/>
            <a:chExt cx="264160" cy="372110"/>
          </a:xfrm>
        </p:grpSpPr>
      </p:grpSp>
      <p:grpSp>
        <p:nvGrpSpPr>
          <p:cNvPr id="4101" name="Group 135737"/>
          <p:cNvGrpSpPr>
            <a:grpSpLocks/>
          </p:cNvGrpSpPr>
          <p:nvPr/>
        </p:nvGrpSpPr>
        <p:grpSpPr bwMode="auto">
          <a:xfrm>
            <a:off x="0" y="0"/>
            <a:ext cx="249238" cy="371475"/>
            <a:chOff x="0" y="0"/>
            <a:chExt cx="248768" cy="372110"/>
          </a:xfrm>
        </p:grpSpPr>
      </p:grpSp>
      <p:grpSp>
        <p:nvGrpSpPr>
          <p:cNvPr id="4104" name="Group 135760"/>
          <p:cNvGrpSpPr>
            <a:grpSpLocks/>
          </p:cNvGrpSpPr>
          <p:nvPr/>
        </p:nvGrpSpPr>
        <p:grpSpPr bwMode="auto">
          <a:xfrm>
            <a:off x="0" y="0"/>
            <a:ext cx="273050" cy="371475"/>
            <a:chOff x="0" y="0"/>
            <a:chExt cx="273571" cy="372110"/>
          </a:xfrm>
        </p:grpSpPr>
      </p:grpSp>
      <p:grpSp>
        <p:nvGrpSpPr>
          <p:cNvPr id="4107" name="Group 135787"/>
          <p:cNvGrpSpPr>
            <a:grpSpLocks/>
          </p:cNvGrpSpPr>
          <p:nvPr/>
        </p:nvGrpSpPr>
        <p:grpSpPr bwMode="auto">
          <a:xfrm>
            <a:off x="0" y="0"/>
            <a:ext cx="231775" cy="371475"/>
            <a:chOff x="0" y="0"/>
            <a:chExt cx="231546" cy="372110"/>
          </a:xfrm>
        </p:grpSpPr>
      </p:grpSp>
      <p:grpSp>
        <p:nvGrpSpPr>
          <p:cNvPr id="4110" name="Group 135810"/>
          <p:cNvGrpSpPr>
            <a:grpSpLocks/>
          </p:cNvGrpSpPr>
          <p:nvPr/>
        </p:nvGrpSpPr>
        <p:grpSpPr bwMode="auto">
          <a:xfrm>
            <a:off x="0" y="0"/>
            <a:ext cx="228600" cy="371475"/>
            <a:chOff x="0" y="0"/>
            <a:chExt cx="228270" cy="372110"/>
          </a:xfrm>
        </p:grpSpPr>
      </p:grpSp>
    </p:spTree>
    <p:extLst>
      <p:ext uri="{BB962C8B-B14F-4D97-AF65-F5344CB8AC3E}">
        <p14:creationId xmlns:p14="http://schemas.microsoft.com/office/powerpoint/2010/main" val="4066683309"/>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Background</a:t>
            </a:r>
          </a:p>
        </p:txBody>
      </p:sp>
      <p:sp>
        <p:nvSpPr>
          <p:cNvPr id="3" name="Content Placeholder 2"/>
          <p:cNvSpPr>
            <a:spLocks noGrp="1"/>
          </p:cNvSpPr>
          <p:nvPr>
            <p:ph idx="1"/>
          </p:nvPr>
        </p:nvSpPr>
        <p:spPr>
          <a:xfrm>
            <a:off x="0" y="933600"/>
            <a:ext cx="9144000" cy="5663752"/>
          </a:xfrm>
        </p:spPr>
        <p:txBody>
          <a:bodyPr/>
          <a:lstStyle/>
          <a:p>
            <a:pPr marL="0" indent="0">
              <a:buNone/>
            </a:pPr>
            <a:r>
              <a:rPr lang="en-GB" sz="2700" dirty="0"/>
              <a:t>Electronic publishing has a history of being used to describe the development of new forms of production, distribution, and user interaction in regard to computer-based production of text and other interactive media.</a:t>
            </a:r>
          </a:p>
          <a:p>
            <a:pPr marL="0" indent="0">
              <a:buNone/>
            </a:pPr>
            <a:r>
              <a:rPr lang="en-GB" sz="2700" dirty="0"/>
              <a:t>Electronic publishing enables professional designers to create sophisticated documents that contain text graphics and many colours. It is ideal for the production of high quality colour documents such as textbooks, corporate newsletters, marketing literature (adverts), product catalogues and annual reports, and being able to share them over the Internet.</a:t>
            </a:r>
          </a:p>
          <a:p>
            <a:pPr marL="0" indent="0">
              <a:buNone/>
            </a:pPr>
            <a:endParaRPr lang="en-GB" sz="2700" dirty="0"/>
          </a:p>
          <a:p>
            <a:pPr marL="0" indent="0">
              <a:buNone/>
            </a:pPr>
            <a:r>
              <a:rPr lang="en-GB" sz="2700" b="1" dirty="0"/>
              <a:t>Learning Outcome: </a:t>
            </a:r>
            <a:r>
              <a:rPr lang="en-GB" sz="2700" dirty="0"/>
              <a:t>The learner should be able to design a brochure, business card, flyer or banner for a given function.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GB" sz="3600" dirty="0"/>
              <a:t>12.2.1 Creating a new document</a:t>
            </a:r>
          </a:p>
        </p:txBody>
      </p:sp>
      <p:sp>
        <p:nvSpPr>
          <p:cNvPr id="3" name="Content Placeholder 2"/>
          <p:cNvSpPr>
            <a:spLocks noGrp="1"/>
          </p:cNvSpPr>
          <p:nvPr>
            <p:ph sz="half" idx="1"/>
          </p:nvPr>
        </p:nvSpPr>
        <p:spPr>
          <a:xfrm>
            <a:off x="0" y="1071546"/>
            <a:ext cx="9144000" cy="5500726"/>
          </a:xfrm>
        </p:spPr>
        <p:txBody>
          <a:bodyPr/>
          <a:lstStyle/>
          <a:p>
            <a:pPr marL="0" indent="0">
              <a:buNone/>
            </a:pPr>
            <a:r>
              <a:rPr lang="en-US" sz="3200" b="1" dirty="0"/>
              <a:t>The Publisher Window – Key Tabs and  Elements</a:t>
            </a:r>
          </a:p>
          <a:p>
            <a:pPr marL="0" indent="0">
              <a:buNone/>
            </a:pPr>
            <a:r>
              <a:rPr lang="en-US" b="1" dirty="0"/>
              <a:t>The Review Tab </a:t>
            </a:r>
            <a:r>
              <a:rPr lang="en-US" dirty="0"/>
              <a:t>The review tab has much less functionality within Publisher it merely gives you the standard proofing and language options that you need to work with for dealing with text, that you would find in any of the other applications. </a:t>
            </a:r>
          </a:p>
        </p:txBody>
      </p:sp>
      <p:pic>
        <p:nvPicPr>
          <p:cNvPr id="5" name="Picture 4"/>
          <p:cNvPicPr>
            <a:picLocks noChangeAspect="1"/>
          </p:cNvPicPr>
          <p:nvPr/>
        </p:nvPicPr>
        <p:blipFill>
          <a:blip r:embed="rId2"/>
          <a:stretch>
            <a:fillRect/>
          </a:stretch>
        </p:blipFill>
        <p:spPr>
          <a:xfrm>
            <a:off x="230312" y="3501008"/>
            <a:ext cx="8650727" cy="3071264"/>
          </a:xfrm>
          <a:prstGeom prst="rect">
            <a:avLst/>
          </a:prstGeom>
        </p:spPr>
      </p:pic>
      <p:grpSp>
        <p:nvGrpSpPr>
          <p:cNvPr id="5122" name="Group 135714"/>
          <p:cNvGrpSpPr>
            <a:grpSpLocks/>
          </p:cNvGrpSpPr>
          <p:nvPr/>
        </p:nvGrpSpPr>
        <p:grpSpPr bwMode="auto">
          <a:xfrm>
            <a:off x="0" y="0"/>
            <a:ext cx="263525" cy="371475"/>
            <a:chOff x="0" y="0"/>
            <a:chExt cx="264160" cy="372110"/>
          </a:xfrm>
        </p:grpSpPr>
      </p:grpSp>
      <p:grpSp>
        <p:nvGrpSpPr>
          <p:cNvPr id="5125" name="Group 135737"/>
          <p:cNvGrpSpPr>
            <a:grpSpLocks/>
          </p:cNvGrpSpPr>
          <p:nvPr/>
        </p:nvGrpSpPr>
        <p:grpSpPr bwMode="auto">
          <a:xfrm>
            <a:off x="0" y="0"/>
            <a:ext cx="249238" cy="371475"/>
            <a:chOff x="0" y="0"/>
            <a:chExt cx="248768" cy="372110"/>
          </a:xfrm>
        </p:grpSpPr>
      </p:grpSp>
      <p:grpSp>
        <p:nvGrpSpPr>
          <p:cNvPr id="5128" name="Group 135760"/>
          <p:cNvGrpSpPr>
            <a:grpSpLocks/>
          </p:cNvGrpSpPr>
          <p:nvPr/>
        </p:nvGrpSpPr>
        <p:grpSpPr bwMode="auto">
          <a:xfrm>
            <a:off x="0" y="0"/>
            <a:ext cx="273050" cy="371475"/>
            <a:chOff x="0" y="0"/>
            <a:chExt cx="273571" cy="372110"/>
          </a:xfrm>
        </p:grpSpPr>
      </p:grpSp>
      <p:grpSp>
        <p:nvGrpSpPr>
          <p:cNvPr id="5131" name="Group 135787"/>
          <p:cNvGrpSpPr>
            <a:grpSpLocks/>
          </p:cNvGrpSpPr>
          <p:nvPr/>
        </p:nvGrpSpPr>
        <p:grpSpPr bwMode="auto">
          <a:xfrm>
            <a:off x="0" y="0"/>
            <a:ext cx="231775" cy="371475"/>
            <a:chOff x="0" y="0"/>
            <a:chExt cx="231546" cy="372110"/>
          </a:xfrm>
        </p:grpSpPr>
      </p:grpSp>
      <p:grpSp>
        <p:nvGrpSpPr>
          <p:cNvPr id="5134" name="Group 135810"/>
          <p:cNvGrpSpPr>
            <a:grpSpLocks/>
          </p:cNvGrpSpPr>
          <p:nvPr/>
        </p:nvGrpSpPr>
        <p:grpSpPr bwMode="auto">
          <a:xfrm>
            <a:off x="0" y="0"/>
            <a:ext cx="228600" cy="371475"/>
            <a:chOff x="0" y="0"/>
            <a:chExt cx="228270" cy="372110"/>
          </a:xfrm>
        </p:grpSpPr>
      </p:grpSp>
    </p:spTree>
    <p:extLst>
      <p:ext uri="{BB962C8B-B14F-4D97-AF65-F5344CB8AC3E}">
        <p14:creationId xmlns:p14="http://schemas.microsoft.com/office/powerpoint/2010/main" val="3387410027"/>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GB" sz="3600" dirty="0"/>
              <a:t>12.2.1 Creating a new document</a:t>
            </a:r>
          </a:p>
        </p:txBody>
      </p:sp>
      <p:sp>
        <p:nvSpPr>
          <p:cNvPr id="3" name="Content Placeholder 2"/>
          <p:cNvSpPr>
            <a:spLocks noGrp="1"/>
          </p:cNvSpPr>
          <p:nvPr>
            <p:ph sz="half" idx="1"/>
          </p:nvPr>
        </p:nvSpPr>
        <p:spPr>
          <a:xfrm>
            <a:off x="0" y="1071546"/>
            <a:ext cx="9144000" cy="5500726"/>
          </a:xfrm>
        </p:spPr>
        <p:txBody>
          <a:bodyPr/>
          <a:lstStyle/>
          <a:p>
            <a:pPr marL="0" indent="0">
              <a:buNone/>
            </a:pPr>
            <a:r>
              <a:rPr lang="en-US" sz="3200" b="1" dirty="0"/>
              <a:t>The Publisher Window – Key Tabs and  Elements</a:t>
            </a:r>
          </a:p>
          <a:p>
            <a:r>
              <a:rPr lang="en-US" b="1" dirty="0"/>
              <a:t>The view tab </a:t>
            </a:r>
            <a:r>
              <a:rPr lang="en-US" dirty="0"/>
              <a:t>allows you to turn on and off the various aspects of publisher that you would wish to see (or not see) such as the guides. It will allow you to change from single page to two page spreads etc. you may adjust the zoom and set window characteristics when dealing with multiple publications. </a:t>
            </a:r>
          </a:p>
        </p:txBody>
      </p:sp>
      <p:pic>
        <p:nvPicPr>
          <p:cNvPr id="4" name="Picture 3"/>
          <p:cNvPicPr>
            <a:picLocks noChangeAspect="1"/>
          </p:cNvPicPr>
          <p:nvPr/>
        </p:nvPicPr>
        <p:blipFill>
          <a:blip r:embed="rId2"/>
          <a:stretch>
            <a:fillRect/>
          </a:stretch>
        </p:blipFill>
        <p:spPr>
          <a:xfrm>
            <a:off x="0" y="4725144"/>
            <a:ext cx="9126330" cy="1800200"/>
          </a:xfrm>
          <a:prstGeom prst="rect">
            <a:avLst/>
          </a:prstGeom>
        </p:spPr>
      </p:pic>
      <p:grpSp>
        <p:nvGrpSpPr>
          <p:cNvPr id="6146" name="Group 135714"/>
          <p:cNvGrpSpPr>
            <a:grpSpLocks/>
          </p:cNvGrpSpPr>
          <p:nvPr/>
        </p:nvGrpSpPr>
        <p:grpSpPr bwMode="auto">
          <a:xfrm>
            <a:off x="0" y="0"/>
            <a:ext cx="263525" cy="371475"/>
            <a:chOff x="0" y="0"/>
            <a:chExt cx="264160" cy="372110"/>
          </a:xfrm>
        </p:grpSpPr>
      </p:grpSp>
      <p:grpSp>
        <p:nvGrpSpPr>
          <p:cNvPr id="6149" name="Group 135737"/>
          <p:cNvGrpSpPr>
            <a:grpSpLocks/>
          </p:cNvGrpSpPr>
          <p:nvPr/>
        </p:nvGrpSpPr>
        <p:grpSpPr bwMode="auto">
          <a:xfrm>
            <a:off x="0" y="0"/>
            <a:ext cx="249238" cy="371475"/>
            <a:chOff x="0" y="0"/>
            <a:chExt cx="248768" cy="372110"/>
          </a:xfrm>
        </p:grpSpPr>
      </p:grpSp>
      <p:grpSp>
        <p:nvGrpSpPr>
          <p:cNvPr id="6152" name="Group 135760"/>
          <p:cNvGrpSpPr>
            <a:grpSpLocks/>
          </p:cNvGrpSpPr>
          <p:nvPr/>
        </p:nvGrpSpPr>
        <p:grpSpPr bwMode="auto">
          <a:xfrm>
            <a:off x="0" y="0"/>
            <a:ext cx="273050" cy="371475"/>
            <a:chOff x="0" y="0"/>
            <a:chExt cx="273571" cy="372110"/>
          </a:xfrm>
        </p:grpSpPr>
      </p:grpSp>
      <p:grpSp>
        <p:nvGrpSpPr>
          <p:cNvPr id="6155" name="Group 135787"/>
          <p:cNvGrpSpPr>
            <a:grpSpLocks/>
          </p:cNvGrpSpPr>
          <p:nvPr/>
        </p:nvGrpSpPr>
        <p:grpSpPr bwMode="auto">
          <a:xfrm>
            <a:off x="0" y="0"/>
            <a:ext cx="231775" cy="371475"/>
            <a:chOff x="0" y="0"/>
            <a:chExt cx="231546" cy="372110"/>
          </a:xfrm>
        </p:grpSpPr>
      </p:grpSp>
      <p:grpSp>
        <p:nvGrpSpPr>
          <p:cNvPr id="6158" name="Group 135810"/>
          <p:cNvGrpSpPr>
            <a:grpSpLocks/>
          </p:cNvGrpSpPr>
          <p:nvPr/>
        </p:nvGrpSpPr>
        <p:grpSpPr bwMode="auto">
          <a:xfrm>
            <a:off x="0" y="0"/>
            <a:ext cx="228600" cy="371475"/>
            <a:chOff x="0" y="0"/>
            <a:chExt cx="228270" cy="372110"/>
          </a:xfrm>
        </p:grpSpPr>
      </p:grpSp>
    </p:spTree>
    <p:extLst>
      <p:ext uri="{BB962C8B-B14F-4D97-AF65-F5344CB8AC3E}">
        <p14:creationId xmlns:p14="http://schemas.microsoft.com/office/powerpoint/2010/main" val="4093692774"/>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0"/>
            <a:ext cx="7813104" cy="1000108"/>
          </a:xfrm>
        </p:spPr>
        <p:txBody>
          <a:bodyPr/>
          <a:lstStyle/>
          <a:p>
            <a:pPr marL="1206500" indent="-1206500">
              <a:buNone/>
            </a:pPr>
            <a:r>
              <a:rPr lang="en-GB" sz="3600" dirty="0"/>
              <a:t>12.2.1 Creating a new document</a:t>
            </a:r>
          </a:p>
        </p:txBody>
      </p:sp>
      <p:sp>
        <p:nvSpPr>
          <p:cNvPr id="3" name="Content Placeholder 2"/>
          <p:cNvSpPr>
            <a:spLocks noGrp="1"/>
          </p:cNvSpPr>
          <p:nvPr>
            <p:ph sz="half" idx="1"/>
          </p:nvPr>
        </p:nvSpPr>
        <p:spPr>
          <a:xfrm>
            <a:off x="0" y="1071546"/>
            <a:ext cx="9324528" cy="3293558"/>
          </a:xfrm>
        </p:spPr>
        <p:txBody>
          <a:bodyPr/>
          <a:lstStyle/>
          <a:p>
            <a:pPr marL="0" indent="0">
              <a:buNone/>
            </a:pPr>
            <a:r>
              <a:rPr lang="en-US" sz="3200" b="1" dirty="0"/>
              <a:t>The Publisher Window – Key Tabs and  Elements</a:t>
            </a:r>
          </a:p>
          <a:p>
            <a:r>
              <a:rPr lang="en-US" sz="3200" b="1" dirty="0"/>
              <a:t>The File tab (Backstage) </a:t>
            </a:r>
            <a:r>
              <a:rPr lang="en-US" sz="3200" dirty="0"/>
              <a:t>lets you create, save, open and close files, modify the Publisher program options, and close Publisher. </a:t>
            </a:r>
            <a:r>
              <a:rPr lang="en-US" sz="2400" dirty="0"/>
              <a:t>If you have used Publisher in the past, the File Tab (Backstage) is very similar in functionality to the File menu (Publisher 2007) and previous versions</a:t>
            </a:r>
            <a:r>
              <a:rPr lang="en-US" sz="2000" dirty="0"/>
              <a:t>. </a:t>
            </a:r>
          </a:p>
        </p:txBody>
      </p:sp>
      <p:grpSp>
        <p:nvGrpSpPr>
          <p:cNvPr id="6146" name="Group 135714"/>
          <p:cNvGrpSpPr>
            <a:grpSpLocks/>
          </p:cNvGrpSpPr>
          <p:nvPr/>
        </p:nvGrpSpPr>
        <p:grpSpPr bwMode="auto">
          <a:xfrm>
            <a:off x="0" y="0"/>
            <a:ext cx="263525" cy="371475"/>
            <a:chOff x="0" y="0"/>
            <a:chExt cx="264160" cy="372110"/>
          </a:xfrm>
        </p:grpSpPr>
      </p:grpSp>
      <p:grpSp>
        <p:nvGrpSpPr>
          <p:cNvPr id="6149" name="Group 135737"/>
          <p:cNvGrpSpPr>
            <a:grpSpLocks/>
          </p:cNvGrpSpPr>
          <p:nvPr/>
        </p:nvGrpSpPr>
        <p:grpSpPr bwMode="auto">
          <a:xfrm>
            <a:off x="0" y="0"/>
            <a:ext cx="249238" cy="371475"/>
            <a:chOff x="0" y="0"/>
            <a:chExt cx="248768" cy="372110"/>
          </a:xfrm>
        </p:grpSpPr>
      </p:grpSp>
      <p:grpSp>
        <p:nvGrpSpPr>
          <p:cNvPr id="6152" name="Group 135760"/>
          <p:cNvGrpSpPr>
            <a:grpSpLocks/>
          </p:cNvGrpSpPr>
          <p:nvPr/>
        </p:nvGrpSpPr>
        <p:grpSpPr bwMode="auto">
          <a:xfrm>
            <a:off x="0" y="0"/>
            <a:ext cx="273050" cy="371475"/>
            <a:chOff x="0" y="0"/>
            <a:chExt cx="273571" cy="372110"/>
          </a:xfrm>
        </p:grpSpPr>
      </p:grpSp>
      <p:grpSp>
        <p:nvGrpSpPr>
          <p:cNvPr id="6155" name="Group 135787"/>
          <p:cNvGrpSpPr>
            <a:grpSpLocks/>
          </p:cNvGrpSpPr>
          <p:nvPr/>
        </p:nvGrpSpPr>
        <p:grpSpPr bwMode="auto">
          <a:xfrm>
            <a:off x="0" y="0"/>
            <a:ext cx="231775" cy="371475"/>
            <a:chOff x="0" y="0"/>
            <a:chExt cx="231546" cy="372110"/>
          </a:xfrm>
        </p:grpSpPr>
      </p:grpSp>
      <p:grpSp>
        <p:nvGrpSpPr>
          <p:cNvPr id="6158" name="Group 135810"/>
          <p:cNvGrpSpPr>
            <a:grpSpLocks/>
          </p:cNvGrpSpPr>
          <p:nvPr/>
        </p:nvGrpSpPr>
        <p:grpSpPr bwMode="auto">
          <a:xfrm>
            <a:off x="0" y="0"/>
            <a:ext cx="228600" cy="371475"/>
            <a:chOff x="0" y="0"/>
            <a:chExt cx="228270" cy="372110"/>
          </a:xfrm>
        </p:grpSpPr>
      </p:grpSp>
      <p:pic>
        <p:nvPicPr>
          <p:cNvPr id="27" name="Picture 26"/>
          <p:cNvPicPr/>
          <p:nvPr/>
        </p:nvPicPr>
        <p:blipFill rotWithShape="1">
          <a:blip r:embed="rId2">
            <a:extLst>
              <a:ext uri="{BEBA8EAE-BF5A-486C-A8C5-ECC9F3942E4B}">
                <a14:imgProps xmlns:a14="http://schemas.microsoft.com/office/drawing/2010/main">
                  <a14:imgLayer r:embed="rId3">
                    <a14:imgEffect>
                      <a14:sharpenSoften amount="50000"/>
                    </a14:imgEffect>
                    <a14:imgEffect>
                      <a14:brightnessContrast contrast="-40000"/>
                    </a14:imgEffect>
                  </a14:imgLayer>
                </a14:imgProps>
              </a:ext>
            </a:extLst>
          </a:blip>
          <a:srcRect l="-1" r="50376" b="52634"/>
          <a:stretch/>
        </p:blipFill>
        <p:spPr>
          <a:xfrm>
            <a:off x="107503" y="4005064"/>
            <a:ext cx="4680521" cy="2520280"/>
          </a:xfrm>
          <a:prstGeom prst="rect">
            <a:avLst/>
          </a:prstGeom>
        </p:spPr>
      </p:pic>
      <p:pic>
        <p:nvPicPr>
          <p:cNvPr id="4" name="Picture 3"/>
          <p:cNvPicPr>
            <a:picLocks noChangeAspect="1"/>
          </p:cNvPicPr>
          <p:nvPr/>
        </p:nvPicPr>
        <p:blipFill rotWithShape="1">
          <a:blip r:embed="rId4"/>
          <a:srcRect r="41588"/>
          <a:stretch/>
        </p:blipFill>
        <p:spPr>
          <a:xfrm>
            <a:off x="5148064" y="3861048"/>
            <a:ext cx="3960440" cy="2680212"/>
          </a:xfrm>
          <a:prstGeom prst="rect">
            <a:avLst/>
          </a:prstGeom>
        </p:spPr>
      </p:pic>
    </p:spTree>
    <p:extLst>
      <p:ext uri="{BB962C8B-B14F-4D97-AF65-F5344CB8AC3E}">
        <p14:creationId xmlns:p14="http://schemas.microsoft.com/office/powerpoint/2010/main" val="360786748"/>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GB" sz="3600" dirty="0"/>
              <a:t>12.2.1 Creating a new document</a:t>
            </a:r>
          </a:p>
        </p:txBody>
      </p:sp>
      <p:sp>
        <p:nvSpPr>
          <p:cNvPr id="3" name="Content Placeholder 2"/>
          <p:cNvSpPr>
            <a:spLocks noGrp="1"/>
          </p:cNvSpPr>
          <p:nvPr>
            <p:ph sz="half" idx="1"/>
          </p:nvPr>
        </p:nvSpPr>
        <p:spPr>
          <a:xfrm>
            <a:off x="0" y="1000108"/>
            <a:ext cx="4355976" cy="5500726"/>
          </a:xfrm>
        </p:spPr>
        <p:txBody>
          <a:bodyPr/>
          <a:lstStyle/>
          <a:p>
            <a:r>
              <a:rPr lang="en-US" dirty="0"/>
              <a:t>Let’s take a look at some of the commands in the File Tab /Backstage.  </a:t>
            </a:r>
          </a:p>
          <a:p>
            <a:r>
              <a:rPr lang="en-US" b="1" dirty="0"/>
              <a:t>New</a:t>
            </a:r>
            <a:r>
              <a:rPr lang="en-US" dirty="0"/>
              <a:t>: Used to Create a New Publication. Also displays a list of present blank publication sizes and a number of templates from which you can choose one as a starting point for your desired publication.</a:t>
            </a:r>
            <a:endParaRPr lang="en-US" b="1" dirty="0"/>
          </a:p>
        </p:txBody>
      </p:sp>
      <p:pic>
        <p:nvPicPr>
          <p:cNvPr id="5" name="Picture 4"/>
          <p:cNvPicPr>
            <a:picLocks noChangeAspect="1"/>
          </p:cNvPicPr>
          <p:nvPr/>
        </p:nvPicPr>
        <p:blipFill rotWithShape="1">
          <a:blip r:embed="rId2"/>
          <a:srcRect l="-2" r="61536" b="16095"/>
          <a:stretch/>
        </p:blipFill>
        <p:spPr>
          <a:xfrm>
            <a:off x="4572000" y="993617"/>
            <a:ext cx="4572000" cy="5607251"/>
          </a:xfrm>
          <a:prstGeom prst="rect">
            <a:avLst/>
          </a:prstGeom>
        </p:spPr>
      </p:pic>
    </p:spTree>
    <p:extLst>
      <p:ext uri="{BB962C8B-B14F-4D97-AF65-F5344CB8AC3E}">
        <p14:creationId xmlns:p14="http://schemas.microsoft.com/office/powerpoint/2010/main" val="3676655839"/>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GB" sz="3600" dirty="0"/>
              <a:t>12.2.1 Creating a new document</a:t>
            </a:r>
          </a:p>
        </p:txBody>
      </p:sp>
      <p:sp>
        <p:nvSpPr>
          <p:cNvPr id="3" name="Content Placeholder 2"/>
          <p:cNvSpPr>
            <a:spLocks noGrp="1"/>
          </p:cNvSpPr>
          <p:nvPr>
            <p:ph sz="half" idx="1"/>
          </p:nvPr>
        </p:nvSpPr>
        <p:spPr>
          <a:xfrm>
            <a:off x="0" y="1000108"/>
            <a:ext cx="9144000" cy="1852828"/>
          </a:xfrm>
        </p:spPr>
        <p:txBody>
          <a:bodyPr/>
          <a:lstStyle/>
          <a:p>
            <a:r>
              <a:rPr lang="en-US" dirty="0"/>
              <a:t>For example, to quickly create a certificate, you can click on the ‘Award Certificates’ category, choose any of the templates and click on the </a:t>
            </a:r>
            <a:r>
              <a:rPr lang="en-US" b="1" dirty="0"/>
              <a:t>CREATE</a:t>
            </a:r>
            <a:r>
              <a:rPr lang="en-US" dirty="0"/>
              <a:t> button as shown below.</a:t>
            </a:r>
            <a:endParaRPr lang="en-US" b="1" dirty="0"/>
          </a:p>
        </p:txBody>
      </p:sp>
      <p:pic>
        <p:nvPicPr>
          <p:cNvPr id="4" name="Picture 3"/>
          <p:cNvPicPr>
            <a:picLocks noChangeAspect="1"/>
          </p:cNvPicPr>
          <p:nvPr/>
        </p:nvPicPr>
        <p:blipFill rotWithShape="1">
          <a:blip r:embed="rId2"/>
          <a:srcRect t="1453" b="20041"/>
          <a:stretch/>
        </p:blipFill>
        <p:spPr>
          <a:xfrm>
            <a:off x="36512" y="2561426"/>
            <a:ext cx="9144000" cy="4035926"/>
          </a:xfrm>
          <a:prstGeom prst="rect">
            <a:avLst/>
          </a:prstGeom>
        </p:spPr>
      </p:pic>
    </p:spTree>
    <p:extLst>
      <p:ext uri="{BB962C8B-B14F-4D97-AF65-F5344CB8AC3E}">
        <p14:creationId xmlns:p14="http://schemas.microsoft.com/office/powerpoint/2010/main" val="3648562080"/>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908720"/>
            <a:ext cx="9144000" cy="5500726"/>
          </a:xfrm>
        </p:spPr>
        <p:txBody>
          <a:bodyPr/>
          <a:lstStyle/>
          <a:p>
            <a:r>
              <a:rPr lang="en-US" sz="2600" b="1" dirty="0"/>
              <a:t>Rulers </a:t>
            </a:r>
            <a:r>
              <a:rPr lang="en-US" sz="2600" dirty="0"/>
              <a:t>help you measure the length of your text boxes, images, and other objects relative to how they will appear in print. You can change the unit of measure from the </a:t>
            </a:r>
            <a:r>
              <a:rPr lang="en-US" sz="2600" i="1" dirty="0"/>
              <a:t>Options</a:t>
            </a:r>
            <a:r>
              <a:rPr lang="en-US" sz="2600" dirty="0"/>
              <a:t> dialog box under the </a:t>
            </a:r>
            <a:r>
              <a:rPr lang="en-US" sz="2600" b="1" i="1" dirty="0"/>
              <a:t>File tab</a:t>
            </a:r>
            <a:r>
              <a:rPr lang="en-US" sz="2600" b="1" dirty="0"/>
              <a:t>-&gt;</a:t>
            </a:r>
            <a:r>
              <a:rPr lang="en-US" sz="2600" b="1" i="1" dirty="0"/>
              <a:t>Option</a:t>
            </a:r>
            <a:r>
              <a:rPr lang="en-US" sz="2600" b="1" dirty="0"/>
              <a:t>s-&gt;Advanced</a:t>
            </a:r>
            <a:r>
              <a:rPr lang="en-US" sz="2600" dirty="0"/>
              <a:t> (Originally under Tools Menu-&gt;Options-General in Publisher 2007).</a:t>
            </a:r>
          </a:p>
        </p:txBody>
      </p:sp>
      <p:sp>
        <p:nvSpPr>
          <p:cNvPr id="2" name="Title 1"/>
          <p:cNvSpPr>
            <a:spLocks noGrp="1"/>
          </p:cNvSpPr>
          <p:nvPr>
            <p:ph type="title"/>
          </p:nvPr>
        </p:nvSpPr>
        <p:spPr/>
        <p:txBody>
          <a:bodyPr/>
          <a:lstStyle/>
          <a:p>
            <a:pPr marL="1206500" indent="-1206500">
              <a:buNone/>
            </a:pPr>
            <a:r>
              <a:rPr lang="en-GB" sz="2800" dirty="0"/>
              <a:t>12.2.2 Adjusting measurement units (inches, pixels, points, and centimetres)</a:t>
            </a:r>
          </a:p>
        </p:txBody>
      </p:sp>
      <p:pic>
        <p:nvPicPr>
          <p:cNvPr id="5" name="Picture 4"/>
          <p:cNvPicPr>
            <a:picLocks noChangeAspect="1"/>
          </p:cNvPicPr>
          <p:nvPr/>
        </p:nvPicPr>
        <p:blipFill rotWithShape="1">
          <a:blip r:embed="rId3"/>
          <a:srcRect r="73817"/>
          <a:stretch/>
        </p:blipFill>
        <p:spPr>
          <a:xfrm>
            <a:off x="0" y="3501008"/>
            <a:ext cx="5076056" cy="2727489"/>
          </a:xfrm>
          <a:prstGeom prst="rect">
            <a:avLst/>
          </a:prstGeom>
        </p:spPr>
      </p:pic>
      <p:cxnSp>
        <p:nvCxnSpPr>
          <p:cNvPr id="9" name="Straight Arrow Connector 8"/>
          <p:cNvCxnSpPr/>
          <p:nvPr/>
        </p:nvCxnSpPr>
        <p:spPr>
          <a:xfrm>
            <a:off x="467544" y="4042341"/>
            <a:ext cx="0" cy="640080"/>
          </a:xfrm>
          <a:prstGeom prst="straightConnector1">
            <a:avLst/>
          </a:prstGeom>
          <a:ln w="76200">
            <a:tailEnd type="stealth" w="lg" len="lg"/>
          </a:ln>
        </p:spPr>
        <p:style>
          <a:lnRef idx="1">
            <a:schemeClr val="accent2"/>
          </a:lnRef>
          <a:fillRef idx="0">
            <a:schemeClr val="accent2"/>
          </a:fillRef>
          <a:effectRef idx="0">
            <a:schemeClr val="accent2"/>
          </a:effectRef>
          <a:fontRef idx="minor">
            <a:schemeClr val="tx1"/>
          </a:fontRef>
        </p:style>
      </p:cxnSp>
      <p:cxnSp>
        <p:nvCxnSpPr>
          <p:cNvPr id="10" name="Straight Arrow Connector 9"/>
          <p:cNvCxnSpPr/>
          <p:nvPr/>
        </p:nvCxnSpPr>
        <p:spPr>
          <a:xfrm>
            <a:off x="691952" y="3821909"/>
            <a:ext cx="731520" cy="0"/>
          </a:xfrm>
          <a:prstGeom prst="straightConnector1">
            <a:avLst/>
          </a:prstGeom>
          <a:ln w="76200">
            <a:tailEnd type="stealth" w="lg" len="lg"/>
          </a:ln>
        </p:spPr>
        <p:style>
          <a:lnRef idx="1">
            <a:schemeClr val="accent2"/>
          </a:lnRef>
          <a:fillRef idx="0">
            <a:schemeClr val="accent2"/>
          </a:fillRef>
          <a:effectRef idx="0">
            <a:schemeClr val="accent2"/>
          </a:effectRef>
          <a:fontRef idx="minor">
            <a:schemeClr val="tx1"/>
          </a:fontRef>
        </p:style>
      </p:cxnSp>
      <p:pic>
        <p:nvPicPr>
          <p:cNvPr id="4" name="Picture 3"/>
          <p:cNvPicPr>
            <a:picLocks noChangeAspect="1"/>
          </p:cNvPicPr>
          <p:nvPr/>
        </p:nvPicPr>
        <p:blipFill>
          <a:blip r:embed="rId4"/>
          <a:stretch>
            <a:fillRect/>
          </a:stretch>
        </p:blipFill>
        <p:spPr>
          <a:xfrm>
            <a:off x="5119936" y="2921903"/>
            <a:ext cx="4039294" cy="3747457"/>
          </a:xfrm>
          <a:prstGeom prst="rect">
            <a:avLst/>
          </a:prstGeom>
        </p:spPr>
      </p:pic>
      <p:cxnSp>
        <p:nvCxnSpPr>
          <p:cNvPr id="8" name="Straight Arrow Connector 7"/>
          <p:cNvCxnSpPr/>
          <p:nvPr/>
        </p:nvCxnSpPr>
        <p:spPr>
          <a:xfrm flipV="1">
            <a:off x="7308304" y="6299958"/>
            <a:ext cx="648072" cy="441410"/>
          </a:xfrm>
          <a:prstGeom prst="straightConnector1">
            <a:avLst/>
          </a:prstGeom>
          <a:ln w="76200">
            <a:tailEnd type="stealth" w="lg" len="lg"/>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661596134"/>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206500" indent="-1206500">
              <a:buNone/>
            </a:pPr>
            <a:r>
              <a:rPr lang="en-GB" sz="3600" dirty="0"/>
              <a:t>12.2.3 Saving a new document</a:t>
            </a:r>
          </a:p>
        </p:txBody>
      </p:sp>
      <p:pic>
        <p:nvPicPr>
          <p:cNvPr id="5" name="Picture 4"/>
          <p:cNvPicPr>
            <a:picLocks noChangeAspect="1"/>
          </p:cNvPicPr>
          <p:nvPr/>
        </p:nvPicPr>
        <p:blipFill rotWithShape="1">
          <a:blip r:embed="rId2"/>
          <a:srcRect r="8641"/>
          <a:stretch/>
        </p:blipFill>
        <p:spPr>
          <a:xfrm>
            <a:off x="-34652" y="4113642"/>
            <a:ext cx="4534644" cy="2483710"/>
          </a:xfrm>
          <a:prstGeom prst="rect">
            <a:avLst/>
          </a:prstGeom>
        </p:spPr>
      </p:pic>
      <p:sp>
        <p:nvSpPr>
          <p:cNvPr id="3" name="Content Placeholder 2"/>
          <p:cNvSpPr>
            <a:spLocks noGrp="1"/>
          </p:cNvSpPr>
          <p:nvPr>
            <p:ph sz="half" idx="1"/>
          </p:nvPr>
        </p:nvSpPr>
        <p:spPr>
          <a:xfrm>
            <a:off x="0" y="1000107"/>
            <a:ext cx="9144000" cy="2983513"/>
          </a:xfrm>
        </p:spPr>
        <p:txBody>
          <a:bodyPr/>
          <a:lstStyle/>
          <a:p>
            <a:r>
              <a:rPr lang="en-US" sz="2300" b="1" dirty="0"/>
              <a:t>Save</a:t>
            </a:r>
            <a:r>
              <a:rPr lang="en-US" sz="2300" dirty="0"/>
              <a:t>. This command adds any modifications you have made to the current Publication file. It is always advisable to first save your file to disk before continuing to do work on it.  When you Click on File-&gt;Save (Or </a:t>
            </a:r>
            <a:r>
              <a:rPr lang="en-US" sz="2300" dirty="0" err="1"/>
              <a:t>Ctrl+S</a:t>
            </a:r>
            <a:r>
              <a:rPr lang="en-US" sz="2300" dirty="0"/>
              <a:t>) for the first time, you will be required to select a location where to save your work, such as on the Desktop or any other location under ‘This PC’, after which the </a:t>
            </a:r>
            <a:r>
              <a:rPr lang="en-US" sz="2300" b="1" dirty="0"/>
              <a:t>Save As </a:t>
            </a:r>
            <a:r>
              <a:rPr lang="en-US" sz="2300" dirty="0"/>
              <a:t>dialog box will appear for you to specify the file name and any other options before clicking on the </a:t>
            </a:r>
            <a:r>
              <a:rPr lang="en-US" sz="2300" b="1" dirty="0"/>
              <a:t>SAVE </a:t>
            </a:r>
            <a:r>
              <a:rPr lang="en-US" sz="2300" dirty="0"/>
              <a:t> button. </a:t>
            </a:r>
            <a:r>
              <a:rPr lang="en-US" dirty="0"/>
              <a:t>The file extension of a publisher file is </a:t>
            </a:r>
            <a:r>
              <a:rPr lang="en-US" b="1" dirty="0"/>
              <a:t>.pub</a:t>
            </a:r>
            <a:r>
              <a:rPr lang="en-US" dirty="0"/>
              <a:t>.</a:t>
            </a:r>
            <a:endParaRPr lang="en-US" b="1" dirty="0"/>
          </a:p>
        </p:txBody>
      </p:sp>
      <p:pic>
        <p:nvPicPr>
          <p:cNvPr id="8" name="Picture 7"/>
          <p:cNvPicPr>
            <a:picLocks noChangeAspect="1"/>
          </p:cNvPicPr>
          <p:nvPr/>
        </p:nvPicPr>
        <p:blipFill>
          <a:blip r:embed="rId3"/>
          <a:stretch>
            <a:fillRect/>
          </a:stretch>
        </p:blipFill>
        <p:spPr>
          <a:xfrm>
            <a:off x="4499992" y="4055629"/>
            <a:ext cx="4677688" cy="2541723"/>
          </a:xfrm>
          <a:prstGeom prst="rect">
            <a:avLst/>
          </a:prstGeom>
        </p:spPr>
      </p:pic>
    </p:spTree>
    <p:extLst>
      <p:ext uri="{BB962C8B-B14F-4D97-AF65-F5344CB8AC3E}">
        <p14:creationId xmlns:p14="http://schemas.microsoft.com/office/powerpoint/2010/main" val="2489764214"/>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980728"/>
            <a:ext cx="9144000" cy="5832648"/>
          </a:xfrm>
        </p:spPr>
        <p:txBody>
          <a:bodyPr/>
          <a:lstStyle/>
          <a:p>
            <a:r>
              <a:rPr lang="en-US" dirty="0"/>
              <a:t>Unlike in word-processing, in publisher one important thing to remember is that all text needs to be laid out in a </a:t>
            </a:r>
            <a:r>
              <a:rPr lang="en-US" b="1" dirty="0"/>
              <a:t>text box</a:t>
            </a:r>
            <a:r>
              <a:rPr lang="en-US" dirty="0"/>
              <a:t>. </a:t>
            </a:r>
          </a:p>
          <a:p>
            <a:r>
              <a:rPr lang="en-US" dirty="0"/>
              <a:t>A text box is an area that contains text only and can be moved to any part of the publication. Type within a text box can only fill the area of the text box, not the entire publication. </a:t>
            </a:r>
            <a:r>
              <a:rPr lang="en-US" b="1" dirty="0"/>
              <a:t>Before typing text, a text box has to be created as follows</a:t>
            </a:r>
            <a:r>
              <a:rPr lang="en-US" dirty="0"/>
              <a:t>.  </a:t>
            </a:r>
          </a:p>
          <a:p>
            <a:pPr marL="457200" lvl="1" indent="-400050">
              <a:buFont typeface="+mj-lt"/>
              <a:buAutoNum type="romanLcPeriod"/>
            </a:pPr>
            <a:r>
              <a:rPr lang="en-US" sz="2800" dirty="0"/>
              <a:t>From the </a:t>
            </a:r>
            <a:r>
              <a:rPr lang="en-US" sz="2800" b="1" dirty="0"/>
              <a:t>INSERT</a:t>
            </a:r>
            <a:r>
              <a:rPr lang="en-US" sz="2800" dirty="0"/>
              <a:t> tab, </a:t>
            </a:r>
            <a:r>
              <a:rPr lang="en-US" sz="2800" b="1" dirty="0"/>
              <a:t>Text</a:t>
            </a:r>
            <a:r>
              <a:rPr lang="en-US" sz="2800" dirty="0"/>
              <a:t> group, click </a:t>
            </a:r>
            <a:r>
              <a:rPr lang="en-US" sz="2800" b="1" dirty="0"/>
              <a:t>DRAW</a:t>
            </a:r>
            <a:r>
              <a:rPr lang="en-US" sz="2800" dirty="0"/>
              <a:t> </a:t>
            </a:r>
            <a:r>
              <a:rPr lang="en-US" sz="2800" b="1" dirty="0"/>
              <a:t>TEXT BOX </a:t>
            </a:r>
            <a:r>
              <a:rPr lang="en-US" sz="2800" dirty="0"/>
              <a:t>.</a:t>
            </a:r>
            <a:r>
              <a:rPr lang="en-US" sz="2800" i="1" dirty="0"/>
              <a:t> </a:t>
            </a:r>
          </a:p>
          <a:p>
            <a:pPr marL="457200" lvl="1" indent="-400050">
              <a:buFont typeface="+mj-lt"/>
              <a:buAutoNum type="romanLcPeriod"/>
            </a:pPr>
            <a:r>
              <a:rPr lang="en-US" sz="2800" i="1" dirty="0"/>
              <a:t>Move</a:t>
            </a:r>
            <a:r>
              <a:rPr lang="en-US" sz="2800" dirty="0"/>
              <a:t> the mouse pointer to  where the text box should begin. </a:t>
            </a:r>
            <a:r>
              <a:rPr lang="en-US" sz="2800" i="1" dirty="0"/>
              <a:t>The mouse pointer will appear in a cross shape. </a:t>
            </a:r>
            <a:endParaRPr lang="en-US" sz="2800" dirty="0"/>
          </a:p>
          <a:p>
            <a:pPr marL="457200" lvl="1" indent="-400050">
              <a:buFont typeface="+mj-lt"/>
              <a:buAutoNum type="romanLcPeriod"/>
            </a:pPr>
            <a:r>
              <a:rPr lang="en-US" sz="2800" dirty="0"/>
              <a:t>To create the text box, click and drag  </a:t>
            </a:r>
          </a:p>
        </p:txBody>
      </p:sp>
      <p:sp>
        <p:nvSpPr>
          <p:cNvPr id="2" name="Title 1"/>
          <p:cNvSpPr>
            <a:spLocks noGrp="1"/>
          </p:cNvSpPr>
          <p:nvPr>
            <p:ph type="title"/>
          </p:nvPr>
        </p:nvSpPr>
        <p:spPr/>
        <p:txBody>
          <a:bodyPr/>
          <a:lstStyle/>
          <a:p>
            <a:pPr marL="1206500" indent="-1206500">
              <a:buNone/>
            </a:pPr>
            <a:r>
              <a:rPr lang="en-GB" sz="3600" dirty="0"/>
              <a:t>12.2.4 Typesetting text</a:t>
            </a:r>
          </a:p>
        </p:txBody>
      </p:sp>
    </p:spTree>
    <p:extLst>
      <p:ext uri="{BB962C8B-B14F-4D97-AF65-F5344CB8AC3E}">
        <p14:creationId xmlns:p14="http://schemas.microsoft.com/office/powerpoint/2010/main" val="4252130291"/>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half" idx="1"/>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Lst>
          </a:blip>
          <a:srcRect l="7475" t="1677" r="38975" b="47900"/>
          <a:stretch/>
        </p:blipFill>
        <p:spPr>
          <a:xfrm>
            <a:off x="1" y="1698959"/>
            <a:ext cx="9116504" cy="4826385"/>
          </a:xfrm>
          <a:prstGeom prst="rect">
            <a:avLst/>
          </a:prstGeom>
        </p:spPr>
      </p:pic>
      <p:sp>
        <p:nvSpPr>
          <p:cNvPr id="2" name="Title 1"/>
          <p:cNvSpPr>
            <a:spLocks noGrp="1"/>
          </p:cNvSpPr>
          <p:nvPr>
            <p:ph type="title"/>
          </p:nvPr>
        </p:nvSpPr>
        <p:spPr/>
        <p:txBody>
          <a:bodyPr/>
          <a:lstStyle/>
          <a:p>
            <a:pPr marL="1206500" indent="-1206500">
              <a:buNone/>
            </a:pPr>
            <a:r>
              <a:rPr lang="en-GB" sz="3600" dirty="0"/>
              <a:t>12.2.4 Typesetting text</a:t>
            </a:r>
          </a:p>
        </p:txBody>
      </p:sp>
      <p:sp>
        <p:nvSpPr>
          <p:cNvPr id="5" name="Rectangle 4"/>
          <p:cNvSpPr/>
          <p:nvPr/>
        </p:nvSpPr>
        <p:spPr>
          <a:xfrm>
            <a:off x="-396552" y="1021068"/>
            <a:ext cx="9721080" cy="461665"/>
          </a:xfrm>
          <a:prstGeom prst="rect">
            <a:avLst/>
          </a:prstGeom>
        </p:spPr>
        <p:txBody>
          <a:bodyPr wrap="square">
            <a:spAutoFit/>
          </a:bodyPr>
          <a:lstStyle/>
          <a:p>
            <a:pPr lvl="1"/>
            <a:r>
              <a:rPr lang="en-US" sz="2400" dirty="0"/>
              <a:t>iv. Release the mouse button when the text box is the desired size. </a:t>
            </a:r>
            <a:endParaRPr lang="en-US" sz="3200" dirty="0"/>
          </a:p>
        </p:txBody>
      </p:sp>
    </p:spTree>
    <p:extLst>
      <p:ext uri="{BB962C8B-B14F-4D97-AF65-F5344CB8AC3E}">
        <p14:creationId xmlns:p14="http://schemas.microsoft.com/office/powerpoint/2010/main" val="627675585"/>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980728"/>
            <a:ext cx="9144000" cy="5832648"/>
          </a:xfrm>
        </p:spPr>
        <p:txBody>
          <a:bodyPr/>
          <a:lstStyle/>
          <a:p>
            <a:r>
              <a:rPr lang="en-US" b="1" u="sng" dirty="0"/>
              <a:t>To type text</a:t>
            </a:r>
            <a:r>
              <a:rPr lang="en-US" b="1" dirty="0"/>
              <a:t>, </a:t>
            </a:r>
            <a:r>
              <a:rPr lang="en-US" dirty="0"/>
              <a:t>click inside the textbox and start keying in characters, for example type text “Banana Republic”: To see the text better, zoom in by pressing [</a:t>
            </a:r>
            <a:r>
              <a:rPr lang="en-US" b="1" dirty="0"/>
              <a:t>F9</a:t>
            </a:r>
            <a:r>
              <a:rPr lang="en-US" dirty="0"/>
              <a:t>]. To zoom out, press [</a:t>
            </a:r>
            <a:r>
              <a:rPr lang="en-US" b="1" dirty="0"/>
              <a:t>F9</a:t>
            </a:r>
            <a:r>
              <a:rPr lang="en-US" dirty="0"/>
              <a:t>] again.  </a:t>
            </a:r>
          </a:p>
          <a:p>
            <a:r>
              <a:rPr lang="en-US" sz="2600" b="1" dirty="0"/>
              <a:t>Importing text from another document such as a support file:</a:t>
            </a:r>
          </a:p>
          <a:p>
            <a:pPr lvl="1"/>
            <a:r>
              <a:rPr lang="en-US" sz="2800" dirty="0"/>
              <a:t>Usually, if you are using a text box for a large amount of text (such as the body text of an essay or article) you will be copying it from a word processing program. Typing large volumes of text inside Publisher is not advised. </a:t>
            </a:r>
          </a:p>
          <a:p>
            <a:pPr lvl="1"/>
            <a:r>
              <a:rPr lang="en-US" sz="2800" dirty="0" err="1"/>
              <a:t>i</a:t>
            </a:r>
            <a:r>
              <a:rPr lang="en-US" sz="2800" dirty="0"/>
              <a:t>. Open and select the text to be copied  from the origin document</a:t>
            </a:r>
          </a:p>
          <a:p>
            <a:pPr lvl="1"/>
            <a:r>
              <a:rPr lang="en-US" sz="2800" dirty="0" err="1"/>
              <a:t>ii.Copy</a:t>
            </a:r>
            <a:r>
              <a:rPr lang="en-US" sz="2800" dirty="0"/>
              <a:t> the selected text  (</a:t>
            </a:r>
            <a:r>
              <a:rPr lang="en-US" sz="2800" dirty="0" err="1"/>
              <a:t>Ctrl+C</a:t>
            </a:r>
            <a:r>
              <a:rPr lang="en-US" sz="2800" dirty="0"/>
              <a:t>)</a:t>
            </a:r>
          </a:p>
        </p:txBody>
      </p:sp>
      <p:sp>
        <p:nvSpPr>
          <p:cNvPr id="2" name="Title 1"/>
          <p:cNvSpPr>
            <a:spLocks noGrp="1"/>
          </p:cNvSpPr>
          <p:nvPr>
            <p:ph type="title"/>
          </p:nvPr>
        </p:nvSpPr>
        <p:spPr/>
        <p:txBody>
          <a:bodyPr/>
          <a:lstStyle/>
          <a:p>
            <a:pPr marL="1206500" indent="-1206500">
              <a:buNone/>
            </a:pPr>
            <a:r>
              <a:rPr lang="en-GB" sz="3600" dirty="0"/>
              <a:t>12.2.4 Typesetting text</a:t>
            </a:r>
          </a:p>
        </p:txBody>
      </p:sp>
    </p:spTree>
    <p:extLst>
      <p:ext uri="{BB962C8B-B14F-4D97-AF65-F5344CB8AC3E}">
        <p14:creationId xmlns:p14="http://schemas.microsoft.com/office/powerpoint/2010/main" val="1196290696"/>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1295400" y="62136"/>
            <a:ext cx="7848600" cy="990600"/>
          </a:xfrm>
        </p:spPr>
        <p:txBody>
          <a:bodyPr/>
          <a:lstStyle/>
          <a:p>
            <a:pPr eaLnBrk="1" hangingPunct="1"/>
            <a:r>
              <a:rPr lang="en-US" sz="6000" b="1" i="1" dirty="0"/>
              <a:t>Publication Outline</a:t>
            </a:r>
          </a:p>
        </p:txBody>
      </p:sp>
      <p:sp>
        <p:nvSpPr>
          <p:cNvPr id="3075" name="Subtitle 2"/>
          <p:cNvSpPr>
            <a:spLocks noGrp="1"/>
          </p:cNvSpPr>
          <p:nvPr>
            <p:ph idx="1"/>
          </p:nvPr>
        </p:nvSpPr>
        <p:spPr/>
        <p:txBody>
          <a:bodyPr/>
          <a:lstStyle/>
          <a:p>
            <a:pPr marL="0" indent="0">
              <a:buNone/>
            </a:pPr>
            <a:r>
              <a:rPr lang="en-US" sz="3600" b="1" i="1" dirty="0"/>
              <a:t>UACE Sub – ICT </a:t>
            </a:r>
            <a:r>
              <a:rPr lang="en-US" sz="3600" b="1" dirty="0"/>
              <a:t>Topic </a:t>
            </a:r>
            <a:r>
              <a:rPr lang="en-GB" sz="3600" b="1" dirty="0"/>
              <a:t>12</a:t>
            </a:r>
            <a:r>
              <a:rPr lang="en-US" sz="3600" b="1" dirty="0"/>
              <a:t>: </a:t>
            </a:r>
          </a:p>
          <a:p>
            <a:pPr marL="0" indent="0">
              <a:buNone/>
            </a:pPr>
            <a:r>
              <a:rPr lang="en-GB" sz="4000" b="1" dirty="0"/>
              <a:t>Electronic Publication</a:t>
            </a:r>
          </a:p>
          <a:p>
            <a:r>
              <a:rPr lang="en-US" dirty="0"/>
              <a:t>Sub Topic 12.</a:t>
            </a:r>
            <a:r>
              <a:rPr lang="en-GB" dirty="0"/>
              <a:t>1: Introduction to Electronic </a:t>
            </a:r>
            <a:r>
              <a:rPr lang="en-US" dirty="0"/>
              <a:t>Publishing</a:t>
            </a:r>
            <a:endParaRPr lang="en-GB" dirty="0"/>
          </a:p>
          <a:p>
            <a:r>
              <a:rPr lang="en-US" dirty="0"/>
              <a:t>Sub Topic 12.</a:t>
            </a:r>
            <a:r>
              <a:rPr lang="en-GB" dirty="0"/>
              <a:t>2: Publishing Basics</a:t>
            </a:r>
          </a:p>
          <a:p>
            <a:r>
              <a:rPr lang="en-US" dirty="0"/>
              <a:t>Sub Topic 12.</a:t>
            </a:r>
            <a:r>
              <a:rPr lang="en-GB" dirty="0"/>
              <a:t>3: Document Enhancement</a:t>
            </a:r>
          </a:p>
          <a:p>
            <a:r>
              <a:rPr lang="en-US" dirty="0"/>
              <a:t>Sub Topic 12.</a:t>
            </a:r>
            <a:r>
              <a:rPr lang="en-GB" dirty="0"/>
              <a:t>4: Document Layout</a:t>
            </a:r>
          </a:p>
          <a:p>
            <a:r>
              <a:rPr lang="en-US" dirty="0"/>
              <a:t>Sub Topic 12.</a:t>
            </a:r>
            <a:r>
              <a:rPr lang="en-GB" dirty="0"/>
              <a:t>5: Advanced Features</a:t>
            </a:r>
          </a:p>
        </p:txBody>
      </p:sp>
    </p:spTree>
    <p:extLst>
      <p:ext uri="{BB962C8B-B14F-4D97-AF65-F5344CB8AC3E}">
        <p14:creationId xmlns:p14="http://schemas.microsoft.com/office/powerpoint/2010/main" val="23222597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908720"/>
            <a:ext cx="9144000" cy="5832648"/>
          </a:xfrm>
        </p:spPr>
        <p:txBody>
          <a:bodyPr/>
          <a:lstStyle/>
          <a:p>
            <a:pPr marL="342900" lvl="1" indent="-342900">
              <a:buFont typeface="Arial" panose="020B0604020202020204" pitchFamily="34" charset="0"/>
              <a:buChar char="•"/>
            </a:pPr>
            <a:r>
              <a:rPr lang="en-US" sz="2300" dirty="0"/>
              <a:t>iii. In Publisher, Click inside your textbox and use the PASTE command (</a:t>
            </a:r>
            <a:r>
              <a:rPr lang="en-US" sz="2300" dirty="0" err="1"/>
              <a:t>Ctrl+V</a:t>
            </a:r>
            <a:r>
              <a:rPr lang="en-US" sz="2300" dirty="0"/>
              <a:t>) under the HOME tab, or click on the down arrow under paste and select PASTE SPECIAL for more paste options </a:t>
            </a:r>
            <a:r>
              <a:rPr lang="en-US" sz="2300" dirty="0" err="1"/>
              <a:t>e.g</a:t>
            </a:r>
            <a:r>
              <a:rPr lang="en-US" sz="2300" dirty="0"/>
              <a:t> unformatted text which may be more desirable. You may have to resize the textbox to fit.</a:t>
            </a:r>
          </a:p>
          <a:p>
            <a:endParaRPr lang="en-US" dirty="0"/>
          </a:p>
        </p:txBody>
      </p:sp>
      <p:sp>
        <p:nvSpPr>
          <p:cNvPr id="2" name="Title 1"/>
          <p:cNvSpPr>
            <a:spLocks noGrp="1"/>
          </p:cNvSpPr>
          <p:nvPr>
            <p:ph type="title"/>
          </p:nvPr>
        </p:nvSpPr>
        <p:spPr/>
        <p:txBody>
          <a:bodyPr/>
          <a:lstStyle/>
          <a:p>
            <a:pPr marL="1206500" indent="-1206500">
              <a:buNone/>
            </a:pPr>
            <a:r>
              <a:rPr lang="en-GB" sz="3600" dirty="0"/>
              <a:t>12.2.4 Typesetting text</a:t>
            </a:r>
          </a:p>
        </p:txBody>
      </p:sp>
      <p:pic>
        <p:nvPicPr>
          <p:cNvPr id="6" name="Picture 5"/>
          <p:cNvPicPr>
            <a:picLocks noChangeAspect="1"/>
          </p:cNvPicPr>
          <p:nvPr/>
        </p:nvPicPr>
        <p:blipFill>
          <a:blip r:embed="rId3"/>
          <a:stretch>
            <a:fillRect/>
          </a:stretch>
        </p:blipFill>
        <p:spPr>
          <a:xfrm>
            <a:off x="35496" y="2486557"/>
            <a:ext cx="3528392" cy="4038788"/>
          </a:xfrm>
          <a:prstGeom prst="rect">
            <a:avLst/>
          </a:prstGeom>
        </p:spPr>
      </p:pic>
      <p:pic>
        <p:nvPicPr>
          <p:cNvPr id="8" name="Picture 7"/>
          <p:cNvPicPr>
            <a:picLocks noChangeAspect="1"/>
          </p:cNvPicPr>
          <p:nvPr/>
        </p:nvPicPr>
        <p:blipFill rotWithShape="1">
          <a:blip r:embed="rId4"/>
          <a:srcRect l="36164" t="6688" r="11260" b="21560"/>
          <a:stretch/>
        </p:blipFill>
        <p:spPr>
          <a:xfrm>
            <a:off x="3635218" y="2420888"/>
            <a:ext cx="5545294" cy="4254811"/>
          </a:xfrm>
          <a:prstGeom prst="rect">
            <a:avLst/>
          </a:prstGeom>
        </p:spPr>
      </p:pic>
    </p:spTree>
    <p:extLst>
      <p:ext uri="{BB962C8B-B14F-4D97-AF65-F5344CB8AC3E}">
        <p14:creationId xmlns:p14="http://schemas.microsoft.com/office/powerpoint/2010/main" val="261632498"/>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3200" b="1" i="1" dirty="0"/>
              <a:t>Sub Topic 12.3: Document Enhancement</a:t>
            </a:r>
          </a:p>
        </p:txBody>
      </p:sp>
      <p:sp>
        <p:nvSpPr>
          <p:cNvPr id="3075" name="Subtitle 2"/>
          <p:cNvSpPr>
            <a:spLocks noGrp="1"/>
          </p:cNvSpPr>
          <p:nvPr>
            <p:ph sz="half" idx="1"/>
          </p:nvPr>
        </p:nvSpPr>
        <p:spPr>
          <a:xfrm>
            <a:off x="0" y="1071546"/>
            <a:ext cx="4788024" cy="5500726"/>
          </a:xfrm>
        </p:spPr>
        <p:txBody>
          <a:bodyPr/>
          <a:lstStyle/>
          <a:p>
            <a:pPr marL="0" indent="0">
              <a:buNone/>
            </a:pPr>
            <a:r>
              <a:rPr lang="en-US" sz="4000" b="1" dirty="0"/>
              <a:t>Sub topic Objectives:</a:t>
            </a:r>
          </a:p>
          <a:p>
            <a:pPr marL="1371600" lvl="1" indent="-971550">
              <a:buNone/>
            </a:pPr>
            <a:r>
              <a:rPr lang="en-GB" sz="3200" dirty="0"/>
              <a:t>12.3.1 Changing Background Colour.</a:t>
            </a:r>
          </a:p>
          <a:p>
            <a:pPr marL="1371600" lvl="1" indent="-971550">
              <a:buNone/>
            </a:pPr>
            <a:r>
              <a:rPr lang="en-GB" sz="3200" dirty="0"/>
              <a:t>12.3.2 </a:t>
            </a:r>
            <a:r>
              <a:rPr lang="en-GB" sz="2800" dirty="0"/>
              <a:t>Text Box properties and formatting</a:t>
            </a:r>
            <a:r>
              <a:rPr lang="en-GB" sz="3200" dirty="0"/>
              <a:t>.</a:t>
            </a:r>
          </a:p>
          <a:p>
            <a:pPr marL="1371600" lvl="1" indent="-971550">
              <a:buNone/>
            </a:pPr>
            <a:r>
              <a:rPr lang="en-GB" sz="3200" dirty="0"/>
              <a:t>12.3.3 Inserting Graphics.</a:t>
            </a:r>
          </a:p>
          <a:p>
            <a:pPr marL="1371600" lvl="1" indent="-971550">
              <a:buNone/>
            </a:pPr>
            <a:r>
              <a:rPr lang="en-GB" sz="3200" dirty="0"/>
              <a:t>12.3.4 Inserting Page Borders</a:t>
            </a:r>
            <a:r>
              <a:rPr lang="en-GB" sz="2800" dirty="0"/>
              <a:t>.</a:t>
            </a:r>
          </a:p>
        </p:txBody>
      </p:sp>
      <p:sp>
        <p:nvSpPr>
          <p:cNvPr id="4" name="Content Placeholder 3"/>
          <p:cNvSpPr>
            <a:spLocks noGrp="1"/>
          </p:cNvSpPr>
          <p:nvPr>
            <p:ph sz="half" idx="2"/>
          </p:nvPr>
        </p:nvSpPr>
        <p:spPr>
          <a:xfrm>
            <a:off x="5004048" y="1071546"/>
            <a:ext cx="4139952" cy="5500726"/>
          </a:xfrm>
        </p:spPr>
        <p:txBody>
          <a:bodyPr/>
          <a:lstStyle/>
          <a:p>
            <a:pPr marL="1600200" lvl="1" indent="-1200150">
              <a:buNone/>
            </a:pPr>
            <a:r>
              <a:rPr lang="en-GB" sz="3300" dirty="0"/>
              <a:t>12.3.5 Formatting Text.</a:t>
            </a:r>
          </a:p>
          <a:p>
            <a:pPr marL="1600200" lvl="1" indent="-1200150">
              <a:buNone/>
            </a:pPr>
            <a:r>
              <a:rPr lang="en-GB" sz="3300" dirty="0"/>
              <a:t>12.3.6 Importing  Text.</a:t>
            </a:r>
          </a:p>
          <a:p>
            <a:pPr marL="1600200" lvl="1" indent="-1200150">
              <a:buNone/>
            </a:pPr>
            <a:r>
              <a:rPr lang="en-GB" sz="3300" dirty="0"/>
              <a:t>12.3.7 Adding Page Numbers.</a:t>
            </a:r>
          </a:p>
          <a:p>
            <a:pPr marL="1600200" lvl="1" indent="-1200150">
              <a:buNone/>
            </a:pPr>
            <a:r>
              <a:rPr lang="en-GB" sz="3300" dirty="0"/>
              <a:t>12.3.8 Checking Spelling.</a:t>
            </a:r>
          </a:p>
          <a:p>
            <a:pPr marL="1600200" lvl="1" indent="-1200150">
              <a:buNone/>
            </a:pPr>
            <a:r>
              <a:rPr lang="en-GB" sz="3300" dirty="0"/>
              <a:t>12.3.9 Changing Spacing.</a:t>
            </a:r>
          </a:p>
          <a:p>
            <a:pPr marL="742950" indent="-742950">
              <a:buFont typeface="+mj-lt"/>
              <a:buAutoNum type="arabicPeriod" startAt="5"/>
            </a:pPr>
            <a:endParaRPr lang="en-GB" sz="3600" dirty="0"/>
          </a:p>
        </p:txBody>
      </p:sp>
    </p:spTree>
    <p:extLst>
      <p:ext uri="{BB962C8B-B14F-4D97-AF65-F5344CB8AC3E}">
        <p14:creationId xmlns:p14="http://schemas.microsoft.com/office/powerpoint/2010/main" val="227113074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908720"/>
            <a:ext cx="4929930" cy="5544616"/>
          </a:xfrm>
        </p:spPr>
        <p:txBody>
          <a:bodyPr/>
          <a:lstStyle/>
          <a:p>
            <a:r>
              <a:rPr lang="en-US" dirty="0"/>
              <a:t>Publisher has a lot of options for page background and general appearance enhancement under the PAGE DESIGN Tab. </a:t>
            </a:r>
          </a:p>
          <a:p>
            <a:r>
              <a:rPr lang="en-US" dirty="0"/>
              <a:t>Go to </a:t>
            </a:r>
            <a:r>
              <a:rPr lang="en-US" b="1" dirty="0"/>
              <a:t>Page Design </a:t>
            </a:r>
            <a:r>
              <a:rPr lang="en-US" dirty="0"/>
              <a:t>Tab -&gt; Page Background group -&gt; </a:t>
            </a:r>
            <a:r>
              <a:rPr lang="en-US" b="1" dirty="0"/>
              <a:t>Background</a:t>
            </a:r>
            <a:r>
              <a:rPr lang="en-US" dirty="0"/>
              <a:t> and chose one of the present backgrounds or click on “</a:t>
            </a:r>
            <a:r>
              <a:rPr lang="en-US" i="1" dirty="0"/>
              <a:t>More Backgrounds.</a:t>
            </a:r>
            <a:r>
              <a:rPr lang="en-US" b="1" i="1" dirty="0"/>
              <a:t>.</a:t>
            </a:r>
            <a:r>
              <a:rPr lang="en-US" dirty="0"/>
              <a:t>” to open the </a:t>
            </a:r>
            <a:r>
              <a:rPr lang="en-US" b="1" dirty="0"/>
              <a:t>Format Background</a:t>
            </a:r>
            <a:r>
              <a:rPr lang="en-US" dirty="0"/>
              <a:t> dialog for more custom background options.</a:t>
            </a:r>
          </a:p>
        </p:txBody>
      </p:sp>
      <p:sp>
        <p:nvSpPr>
          <p:cNvPr id="2" name="Title 1"/>
          <p:cNvSpPr>
            <a:spLocks noGrp="1"/>
          </p:cNvSpPr>
          <p:nvPr>
            <p:ph type="title"/>
          </p:nvPr>
        </p:nvSpPr>
        <p:spPr/>
        <p:txBody>
          <a:bodyPr/>
          <a:lstStyle/>
          <a:p>
            <a:pPr marL="1206500" indent="-1206500">
              <a:buNone/>
            </a:pPr>
            <a:r>
              <a:rPr lang="en-GB" sz="3600" dirty="0"/>
              <a:t>12.3.1 Changing Background Colour.</a:t>
            </a:r>
          </a:p>
        </p:txBody>
      </p:sp>
      <p:pic>
        <p:nvPicPr>
          <p:cNvPr id="5" name="Picture 4"/>
          <p:cNvPicPr>
            <a:picLocks noChangeAspect="1"/>
          </p:cNvPicPr>
          <p:nvPr/>
        </p:nvPicPr>
        <p:blipFill rotWithShape="1">
          <a:blip r:embed="rId3"/>
          <a:srcRect l="60515" b="7672"/>
          <a:stretch/>
        </p:blipFill>
        <p:spPr>
          <a:xfrm>
            <a:off x="4929930" y="1052736"/>
            <a:ext cx="4214070" cy="5540052"/>
          </a:xfrm>
          <a:prstGeom prst="rect">
            <a:avLst/>
          </a:prstGeom>
        </p:spPr>
      </p:pic>
    </p:spTree>
    <p:extLst>
      <p:ext uri="{BB962C8B-B14F-4D97-AF65-F5344CB8AC3E}">
        <p14:creationId xmlns:p14="http://schemas.microsoft.com/office/powerpoint/2010/main" val="4092076018"/>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908720"/>
            <a:ext cx="4929930" cy="5544616"/>
          </a:xfrm>
        </p:spPr>
        <p:txBody>
          <a:bodyPr/>
          <a:lstStyle/>
          <a:p>
            <a:r>
              <a:rPr lang="en-US" dirty="0"/>
              <a:t>Publisher has a lot of options for page background and general appearance enhancement under the PAGE DESIGN Tab. </a:t>
            </a:r>
          </a:p>
          <a:p>
            <a:r>
              <a:rPr lang="en-US" dirty="0"/>
              <a:t>Go to </a:t>
            </a:r>
            <a:r>
              <a:rPr lang="en-US" b="1" dirty="0"/>
              <a:t>Page Design </a:t>
            </a:r>
            <a:r>
              <a:rPr lang="en-US" dirty="0"/>
              <a:t>Tab -&gt; Page Background group -&gt; </a:t>
            </a:r>
            <a:r>
              <a:rPr lang="en-US" b="1" dirty="0"/>
              <a:t>Background</a:t>
            </a:r>
            <a:r>
              <a:rPr lang="en-US" dirty="0"/>
              <a:t> and chose one of the present backgrounds or click on “</a:t>
            </a:r>
            <a:r>
              <a:rPr lang="en-US" i="1" dirty="0"/>
              <a:t>More Backgrounds.</a:t>
            </a:r>
            <a:r>
              <a:rPr lang="en-US" b="1" i="1" dirty="0"/>
              <a:t>.</a:t>
            </a:r>
            <a:r>
              <a:rPr lang="en-US" dirty="0"/>
              <a:t>” to open the </a:t>
            </a:r>
            <a:r>
              <a:rPr lang="en-US" b="1" dirty="0"/>
              <a:t>Format Background</a:t>
            </a:r>
            <a:r>
              <a:rPr lang="en-US" dirty="0"/>
              <a:t> dialog for more custom background options.</a:t>
            </a:r>
          </a:p>
        </p:txBody>
      </p:sp>
      <p:sp>
        <p:nvSpPr>
          <p:cNvPr id="2" name="Title 1"/>
          <p:cNvSpPr>
            <a:spLocks noGrp="1"/>
          </p:cNvSpPr>
          <p:nvPr>
            <p:ph type="title"/>
          </p:nvPr>
        </p:nvSpPr>
        <p:spPr/>
        <p:txBody>
          <a:bodyPr/>
          <a:lstStyle/>
          <a:p>
            <a:pPr marL="1206500" indent="-1206500">
              <a:buNone/>
            </a:pPr>
            <a:r>
              <a:rPr lang="en-GB" sz="3600" dirty="0"/>
              <a:t>12.3.1 Changing Background Colour.</a:t>
            </a:r>
          </a:p>
        </p:txBody>
      </p:sp>
      <p:pic>
        <p:nvPicPr>
          <p:cNvPr id="5" name="Picture 4"/>
          <p:cNvPicPr>
            <a:picLocks noChangeAspect="1"/>
          </p:cNvPicPr>
          <p:nvPr/>
        </p:nvPicPr>
        <p:blipFill rotWithShape="1">
          <a:blip r:embed="rId3"/>
          <a:srcRect l="60515" b="7672"/>
          <a:stretch/>
        </p:blipFill>
        <p:spPr>
          <a:xfrm>
            <a:off x="4929930" y="1052736"/>
            <a:ext cx="4214070" cy="5540052"/>
          </a:xfrm>
          <a:prstGeom prst="rect">
            <a:avLst/>
          </a:prstGeom>
        </p:spPr>
      </p:pic>
    </p:spTree>
    <p:extLst>
      <p:ext uri="{BB962C8B-B14F-4D97-AF65-F5344CB8AC3E}">
        <p14:creationId xmlns:p14="http://schemas.microsoft.com/office/powerpoint/2010/main" val="227070475"/>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039544" y="969648"/>
            <a:ext cx="3924944" cy="5544616"/>
          </a:xfrm>
        </p:spPr>
        <p:txBody>
          <a:bodyPr/>
          <a:lstStyle/>
          <a:p>
            <a:r>
              <a:rPr lang="en-US" sz="2400" dirty="0"/>
              <a:t>The Format Background dialog box also has options for </a:t>
            </a:r>
          </a:p>
          <a:p>
            <a:pPr lvl="1"/>
            <a:r>
              <a:rPr lang="en-US" sz="2000" dirty="0"/>
              <a:t>gradient fill (where you can </a:t>
            </a:r>
            <a:r>
              <a:rPr lang="en-US" sz="2000" dirty="0" err="1"/>
              <a:t>mixup</a:t>
            </a:r>
            <a:r>
              <a:rPr lang="en-US" sz="2000" dirty="0"/>
              <a:t> and vary many shades of color, </a:t>
            </a:r>
          </a:p>
          <a:p>
            <a:pPr lvl="1"/>
            <a:r>
              <a:rPr lang="en-US" sz="2000" dirty="0"/>
              <a:t>Picture or texture background and </a:t>
            </a:r>
          </a:p>
          <a:p>
            <a:pPr lvl="1"/>
            <a:r>
              <a:rPr lang="en-US" sz="2000" dirty="0"/>
              <a:t>patter fill and </a:t>
            </a:r>
          </a:p>
          <a:p>
            <a:pPr lvl="1"/>
            <a:r>
              <a:rPr lang="en-US" sz="2000" dirty="0"/>
              <a:t>transparency settings.</a:t>
            </a:r>
            <a:endParaRPr lang="en-US" sz="2000" b="1" dirty="0"/>
          </a:p>
          <a:p>
            <a:pPr marL="457200" lvl="1" indent="0">
              <a:buNone/>
            </a:pPr>
            <a:r>
              <a:rPr lang="en-US" sz="2000" b="1" dirty="0"/>
              <a:t>NB:</a:t>
            </a:r>
            <a:r>
              <a:rPr lang="en-US" sz="2000" dirty="0"/>
              <a:t> Feel free to practice with the various options, </a:t>
            </a:r>
            <a:r>
              <a:rPr lang="en-US" sz="2000" b="1" dirty="0"/>
              <a:t>but</a:t>
            </a:r>
            <a:r>
              <a:rPr lang="en-US" sz="2000" dirty="0"/>
              <a:t> always use backgrounds which </a:t>
            </a:r>
            <a:r>
              <a:rPr lang="en-US" sz="2000" b="1" dirty="0"/>
              <a:t>sharply contrast</a:t>
            </a:r>
            <a:r>
              <a:rPr lang="en-US" sz="2000" dirty="0"/>
              <a:t> with foreground content like text so that it remains easy to read.</a:t>
            </a:r>
          </a:p>
        </p:txBody>
      </p:sp>
      <p:sp>
        <p:nvSpPr>
          <p:cNvPr id="2" name="Title 1"/>
          <p:cNvSpPr>
            <a:spLocks noGrp="1"/>
          </p:cNvSpPr>
          <p:nvPr>
            <p:ph type="title"/>
          </p:nvPr>
        </p:nvSpPr>
        <p:spPr/>
        <p:txBody>
          <a:bodyPr/>
          <a:lstStyle/>
          <a:p>
            <a:pPr marL="1206500" indent="-1206500">
              <a:buNone/>
            </a:pPr>
            <a:r>
              <a:rPr lang="en-GB" sz="3600" dirty="0"/>
              <a:t>12.3.1 Changing Background Colour.</a:t>
            </a:r>
          </a:p>
        </p:txBody>
      </p:sp>
      <p:pic>
        <p:nvPicPr>
          <p:cNvPr id="7" name="Picture 6"/>
          <p:cNvPicPr>
            <a:picLocks noChangeAspect="1"/>
          </p:cNvPicPr>
          <p:nvPr/>
        </p:nvPicPr>
        <p:blipFill rotWithShape="1">
          <a:blip r:embed="rId3"/>
          <a:srcRect t="15724" r="65496" b="15012"/>
          <a:stretch/>
        </p:blipFill>
        <p:spPr>
          <a:xfrm>
            <a:off x="35496" y="980728"/>
            <a:ext cx="5004048" cy="5647572"/>
          </a:xfrm>
          <a:prstGeom prst="rect">
            <a:avLst/>
          </a:prstGeom>
        </p:spPr>
      </p:pic>
    </p:spTree>
    <p:extLst>
      <p:ext uri="{BB962C8B-B14F-4D97-AF65-F5344CB8AC3E}">
        <p14:creationId xmlns:p14="http://schemas.microsoft.com/office/powerpoint/2010/main" val="2866549735"/>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371600" lvl="1" indent="-971550">
              <a:buNone/>
            </a:pPr>
            <a:r>
              <a:rPr lang="en-GB" sz="3200" dirty="0"/>
              <a:t>12.3.2 Text box properties and formatting.</a:t>
            </a:r>
          </a:p>
        </p:txBody>
      </p:sp>
      <p:sp>
        <p:nvSpPr>
          <p:cNvPr id="3" name="Content Placeholder 2"/>
          <p:cNvSpPr>
            <a:spLocks noGrp="1"/>
          </p:cNvSpPr>
          <p:nvPr>
            <p:ph idx="1"/>
          </p:nvPr>
        </p:nvSpPr>
        <p:spPr>
          <a:xfrm>
            <a:off x="72008" y="980728"/>
            <a:ext cx="2771800" cy="5530552"/>
          </a:xfrm>
        </p:spPr>
        <p:txBody>
          <a:bodyPr/>
          <a:lstStyle/>
          <a:p>
            <a:pPr marL="0" indent="0">
              <a:buNone/>
            </a:pPr>
            <a:r>
              <a:rPr lang="en-US" sz="2400" dirty="0"/>
              <a:t>Text boxes have a number of properties and formatting options which enhance a document’s look. They are on the </a:t>
            </a:r>
            <a:r>
              <a:rPr lang="en-US" sz="2400" b="1" i="1" dirty="0"/>
              <a:t>Format Text Box </a:t>
            </a:r>
            <a:r>
              <a:rPr lang="en-US" sz="2400" dirty="0"/>
              <a:t>Dialog box which can be opened by Right clicking on the textbox border and choosing “Format Textbox” from the popup menu.</a:t>
            </a:r>
          </a:p>
        </p:txBody>
      </p:sp>
      <p:pic>
        <p:nvPicPr>
          <p:cNvPr id="8" name="Picture 7"/>
          <p:cNvPicPr>
            <a:picLocks noChangeAspect="1"/>
          </p:cNvPicPr>
          <p:nvPr/>
        </p:nvPicPr>
        <p:blipFill rotWithShape="1">
          <a:blip r:embed="rId3"/>
          <a:srcRect r="23158"/>
          <a:stretch/>
        </p:blipFill>
        <p:spPr>
          <a:xfrm>
            <a:off x="4240923" y="1021577"/>
            <a:ext cx="4896544" cy="5447075"/>
          </a:xfrm>
          <a:prstGeom prst="rect">
            <a:avLst/>
          </a:prstGeom>
        </p:spPr>
      </p:pic>
      <p:pic>
        <p:nvPicPr>
          <p:cNvPr id="9" name="Picture 8"/>
          <p:cNvPicPr>
            <a:picLocks noChangeAspect="1"/>
          </p:cNvPicPr>
          <p:nvPr/>
        </p:nvPicPr>
        <p:blipFill>
          <a:blip r:embed="rId4"/>
          <a:stretch>
            <a:fillRect/>
          </a:stretch>
        </p:blipFill>
        <p:spPr>
          <a:xfrm>
            <a:off x="2627784" y="1857870"/>
            <a:ext cx="2505300" cy="4989369"/>
          </a:xfrm>
          <a:prstGeom prst="rect">
            <a:avLst/>
          </a:prstGeom>
        </p:spPr>
      </p:pic>
      <p:cxnSp>
        <p:nvCxnSpPr>
          <p:cNvPr id="11" name="Straight Arrow Connector 10"/>
          <p:cNvCxnSpPr/>
          <p:nvPr/>
        </p:nvCxnSpPr>
        <p:spPr>
          <a:xfrm flipH="1">
            <a:off x="4572000" y="2348880"/>
            <a:ext cx="827584" cy="2376264"/>
          </a:xfrm>
          <a:prstGeom prst="straightConnector1">
            <a:avLst/>
          </a:prstGeom>
          <a:ln w="76200">
            <a:headEnd type="triangle"/>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4836352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371600" lvl="1" indent="-971550">
              <a:buNone/>
            </a:pPr>
            <a:r>
              <a:rPr lang="en-GB" sz="3200" dirty="0"/>
              <a:t>12.3.2 Text box properties and formatting.</a:t>
            </a:r>
          </a:p>
        </p:txBody>
      </p:sp>
      <p:sp>
        <p:nvSpPr>
          <p:cNvPr id="3" name="Content Placeholder 2"/>
          <p:cNvSpPr>
            <a:spLocks noGrp="1"/>
          </p:cNvSpPr>
          <p:nvPr>
            <p:ph sz="half" idx="1"/>
          </p:nvPr>
        </p:nvSpPr>
        <p:spPr>
          <a:xfrm>
            <a:off x="0" y="1071546"/>
            <a:ext cx="3419872" cy="5500726"/>
          </a:xfrm>
        </p:spPr>
        <p:txBody>
          <a:bodyPr/>
          <a:lstStyle/>
          <a:p>
            <a:pPr marL="0" indent="0">
              <a:buNone/>
            </a:pPr>
            <a:r>
              <a:rPr lang="en-US" sz="2300" dirty="0"/>
              <a:t>The </a:t>
            </a:r>
            <a:r>
              <a:rPr lang="en-US" sz="2300" b="1" i="1" dirty="0"/>
              <a:t>Format Text Box </a:t>
            </a:r>
            <a:r>
              <a:rPr lang="en-US" sz="2300" dirty="0"/>
              <a:t>Dialog box has options in 5 Tabs:</a:t>
            </a:r>
          </a:p>
          <a:p>
            <a:r>
              <a:rPr lang="en-US" sz="2300" dirty="0"/>
              <a:t>The </a:t>
            </a:r>
            <a:r>
              <a:rPr lang="en-US" sz="2300" b="1" dirty="0"/>
              <a:t>Colors and Lines </a:t>
            </a:r>
            <a:r>
              <a:rPr lang="en-US" sz="2300" dirty="0"/>
              <a:t>tab where you can change the fill color, line color and border art;</a:t>
            </a:r>
          </a:p>
          <a:p>
            <a:r>
              <a:rPr lang="en-US" sz="2300" dirty="0"/>
              <a:t>The </a:t>
            </a:r>
            <a:r>
              <a:rPr lang="en-US" sz="2300" b="1" dirty="0"/>
              <a:t>Size</a:t>
            </a:r>
            <a:r>
              <a:rPr lang="en-US" sz="2300" dirty="0"/>
              <a:t> tab where you can set an exact width, height, rotation and scaling of the text box.</a:t>
            </a:r>
          </a:p>
          <a:p>
            <a:r>
              <a:rPr lang="en-US" sz="2300" dirty="0"/>
              <a:t>The </a:t>
            </a:r>
            <a:r>
              <a:rPr lang="en-US" sz="2300" b="1" dirty="0"/>
              <a:t>Layout</a:t>
            </a:r>
            <a:r>
              <a:rPr lang="en-US" sz="2300" dirty="0"/>
              <a:t> tab where you can set the text box’s position on page and wrapping style.</a:t>
            </a:r>
          </a:p>
        </p:txBody>
      </p:sp>
      <p:sp>
        <p:nvSpPr>
          <p:cNvPr id="5" name="Content Placeholder 4"/>
          <p:cNvSpPr>
            <a:spLocks noGrp="1"/>
          </p:cNvSpPr>
          <p:nvPr>
            <p:ph sz="half" idx="2"/>
          </p:nvPr>
        </p:nvSpPr>
        <p:spPr>
          <a:xfrm>
            <a:off x="3322910" y="1071546"/>
            <a:ext cx="5821090" cy="5500726"/>
          </a:xfrm>
        </p:spPr>
        <p:txBody>
          <a:bodyPr/>
          <a:lstStyle/>
          <a:p>
            <a:r>
              <a:rPr lang="en-US" sz="2300" dirty="0"/>
              <a:t>The </a:t>
            </a:r>
            <a:r>
              <a:rPr lang="en-US" sz="2300" b="1" dirty="0"/>
              <a:t>Text Box </a:t>
            </a:r>
            <a:r>
              <a:rPr lang="en-US" sz="2300" dirty="0"/>
              <a:t>Tab where you can set the vertical alignment, textbox margins, number of columns within the textbox and the text auto fitting options.</a:t>
            </a:r>
          </a:p>
          <a:p>
            <a:r>
              <a:rPr lang="en-US" sz="2300" dirty="0"/>
              <a:t>The </a:t>
            </a:r>
            <a:r>
              <a:rPr lang="en-US" sz="2300" b="1" dirty="0"/>
              <a:t>Alt Text </a:t>
            </a:r>
            <a:r>
              <a:rPr lang="en-US" sz="2300" dirty="0"/>
              <a:t>tab is used for entering information about the textbox useful for people with vision impairments.</a:t>
            </a:r>
          </a:p>
          <a:p>
            <a:r>
              <a:rPr lang="en-US" sz="2300" dirty="0"/>
              <a:t>You can also click on the </a:t>
            </a:r>
            <a:r>
              <a:rPr lang="en-US" sz="2300" b="1" dirty="0"/>
              <a:t>Shape Effects</a:t>
            </a:r>
            <a:r>
              <a:rPr lang="en-US" sz="2300" dirty="0"/>
              <a:t> button at the bottom to apply effects like the shadow, reflection, </a:t>
            </a:r>
            <a:r>
              <a:rPr lang="en-US" sz="2300" dirty="0" err="1"/>
              <a:t>etc</a:t>
            </a:r>
            <a:r>
              <a:rPr lang="en-US" sz="2300" dirty="0"/>
              <a:t> to the textbox.</a:t>
            </a:r>
          </a:p>
          <a:p>
            <a:endParaRPr lang="en-US" sz="2300" dirty="0"/>
          </a:p>
          <a:p>
            <a:endParaRPr lang="en-US" sz="2300" dirty="0"/>
          </a:p>
        </p:txBody>
      </p:sp>
      <p:pic>
        <p:nvPicPr>
          <p:cNvPr id="6" name="Picture 5"/>
          <p:cNvPicPr>
            <a:picLocks noChangeAspect="1"/>
          </p:cNvPicPr>
          <p:nvPr/>
        </p:nvPicPr>
        <p:blipFill>
          <a:blip r:embed="rId3"/>
          <a:stretch>
            <a:fillRect/>
          </a:stretch>
        </p:blipFill>
        <p:spPr>
          <a:xfrm>
            <a:off x="3187858" y="4725144"/>
            <a:ext cx="5488598" cy="1743940"/>
          </a:xfrm>
          <a:prstGeom prst="rect">
            <a:avLst/>
          </a:prstGeom>
        </p:spPr>
      </p:pic>
      <p:pic>
        <p:nvPicPr>
          <p:cNvPr id="7" name="Picture 6"/>
          <p:cNvPicPr>
            <a:picLocks noChangeAspect="1"/>
          </p:cNvPicPr>
          <p:nvPr/>
        </p:nvPicPr>
        <p:blipFill>
          <a:blip r:embed="rId4"/>
          <a:stretch>
            <a:fillRect/>
          </a:stretch>
        </p:blipFill>
        <p:spPr>
          <a:xfrm>
            <a:off x="3203848" y="6500201"/>
            <a:ext cx="5080248" cy="385183"/>
          </a:xfrm>
          <a:prstGeom prst="rect">
            <a:avLst/>
          </a:prstGeom>
        </p:spPr>
      </p:pic>
    </p:spTree>
    <p:extLst>
      <p:ext uri="{BB962C8B-B14F-4D97-AF65-F5344CB8AC3E}">
        <p14:creationId xmlns:p14="http://schemas.microsoft.com/office/powerpoint/2010/main" val="3096689558"/>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371600" lvl="1" indent="-971550">
              <a:buNone/>
            </a:pPr>
            <a:r>
              <a:rPr lang="en-GB" sz="3200" dirty="0"/>
              <a:t>12.3.3 Inserting Graphics</a:t>
            </a:r>
          </a:p>
        </p:txBody>
      </p:sp>
      <p:sp>
        <p:nvSpPr>
          <p:cNvPr id="3" name="Content Placeholder 2"/>
          <p:cNvSpPr>
            <a:spLocks noGrp="1"/>
          </p:cNvSpPr>
          <p:nvPr>
            <p:ph sz="half" idx="1"/>
          </p:nvPr>
        </p:nvSpPr>
        <p:spPr>
          <a:xfrm>
            <a:off x="0" y="980728"/>
            <a:ext cx="3275856" cy="5500726"/>
          </a:xfrm>
        </p:spPr>
        <p:txBody>
          <a:bodyPr/>
          <a:lstStyle/>
          <a:p>
            <a:r>
              <a:rPr lang="en-US" sz="2200" dirty="0"/>
              <a:t>Graphics can add interest and variety to your publication. Graphics can be cropped, sized, and moved in Publisher. Some graphics, depending on their format, can be recolored in Publisher.</a:t>
            </a:r>
          </a:p>
          <a:p>
            <a:r>
              <a:rPr lang="en-US" sz="2200" dirty="0"/>
              <a:t>During the practical exams, some graphics are usually included in the support files folder.</a:t>
            </a:r>
          </a:p>
          <a:p>
            <a:r>
              <a:rPr lang="en-US" sz="2200" dirty="0"/>
              <a:t>Graphics come in a variety of file formats.</a:t>
            </a:r>
          </a:p>
        </p:txBody>
      </p:sp>
      <p:sp>
        <p:nvSpPr>
          <p:cNvPr id="5" name="Content Placeholder 4"/>
          <p:cNvSpPr>
            <a:spLocks noGrp="1"/>
          </p:cNvSpPr>
          <p:nvPr>
            <p:ph sz="half" idx="2"/>
          </p:nvPr>
        </p:nvSpPr>
        <p:spPr>
          <a:xfrm>
            <a:off x="2987824" y="1052736"/>
            <a:ext cx="6156176" cy="5500726"/>
          </a:xfrm>
        </p:spPr>
        <p:txBody>
          <a:bodyPr/>
          <a:lstStyle/>
          <a:p>
            <a:r>
              <a:rPr lang="en-US" sz="2200" dirty="0"/>
              <a:t>If you are having your publication commercially printed, check with your printer as to the file format that they prefer. If you are getting unsatisfactory results with your graphic, try using a different file format. Graphic formats supported by Publisher without the use of a graphics filter include:  </a:t>
            </a:r>
          </a:p>
          <a:p>
            <a:pPr lvl="1"/>
            <a:r>
              <a:rPr lang="en-US" sz="2200" dirty="0"/>
              <a:t>Windows Bitmap (.BMP)   </a:t>
            </a:r>
          </a:p>
          <a:p>
            <a:pPr lvl="1"/>
            <a:r>
              <a:rPr lang="en-US" sz="2200" dirty="0"/>
              <a:t>Tagged Image File Format (TIFF or .TIF)  </a:t>
            </a:r>
          </a:p>
          <a:p>
            <a:pPr lvl="1"/>
            <a:r>
              <a:rPr lang="en-US" sz="2200" dirty="0"/>
              <a:t>Graphics Interchange Format (.GIF)   </a:t>
            </a:r>
          </a:p>
          <a:p>
            <a:pPr lvl="1"/>
            <a:r>
              <a:rPr lang="en-US" sz="2200" dirty="0"/>
              <a:t>Joint </a:t>
            </a:r>
            <a:r>
              <a:rPr lang="en-US" sz="2200" dirty="0" err="1"/>
              <a:t>Photographics</a:t>
            </a:r>
            <a:r>
              <a:rPr lang="en-US" sz="2200" dirty="0"/>
              <a:t> Expert Group (JPEG or .JPG)  </a:t>
            </a:r>
          </a:p>
          <a:p>
            <a:pPr lvl="1"/>
            <a:r>
              <a:rPr lang="en-US" sz="2200" dirty="0"/>
              <a:t>Portable Network Graphics (.PNG)  </a:t>
            </a:r>
          </a:p>
          <a:p>
            <a:pPr lvl="1"/>
            <a:r>
              <a:rPr lang="en-US" sz="2200" dirty="0"/>
              <a:t>Windows Enhanced Metafile (.EMF)  </a:t>
            </a:r>
          </a:p>
          <a:p>
            <a:pPr lvl="1"/>
            <a:r>
              <a:rPr lang="en-US" sz="2200" dirty="0"/>
              <a:t>Windows Metafile (.WMF)</a:t>
            </a:r>
          </a:p>
        </p:txBody>
      </p:sp>
    </p:spTree>
    <p:extLst>
      <p:ext uri="{BB962C8B-B14F-4D97-AF65-F5344CB8AC3E}">
        <p14:creationId xmlns:p14="http://schemas.microsoft.com/office/powerpoint/2010/main" val="2872718620"/>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371600" lvl="1" indent="-971550">
              <a:buNone/>
            </a:pPr>
            <a:r>
              <a:rPr lang="en-GB" sz="3200" dirty="0"/>
              <a:t>12.3.3 Inserting Graphics</a:t>
            </a:r>
          </a:p>
        </p:txBody>
      </p:sp>
      <p:sp>
        <p:nvSpPr>
          <p:cNvPr id="3" name="Content Placeholder 2"/>
          <p:cNvSpPr>
            <a:spLocks noGrp="1"/>
          </p:cNvSpPr>
          <p:nvPr>
            <p:ph idx="1"/>
          </p:nvPr>
        </p:nvSpPr>
        <p:spPr>
          <a:xfrm>
            <a:off x="0" y="908720"/>
            <a:ext cx="9115908" cy="1252329"/>
          </a:xfrm>
        </p:spPr>
        <p:txBody>
          <a:bodyPr/>
          <a:lstStyle/>
          <a:p>
            <a:r>
              <a:rPr lang="en-US" sz="2800" b="1" dirty="0"/>
              <a:t>To insert a graphic: </a:t>
            </a:r>
          </a:p>
          <a:p>
            <a:pPr marL="512763" lvl="1" indent="-231775"/>
            <a:r>
              <a:rPr lang="en-US" sz="2400" dirty="0"/>
              <a:t>From the </a:t>
            </a:r>
            <a:r>
              <a:rPr lang="en-US" sz="2400" b="1" dirty="0"/>
              <a:t>INSERT</a:t>
            </a:r>
            <a:r>
              <a:rPr lang="en-US" sz="2400" dirty="0"/>
              <a:t> Tab, </a:t>
            </a:r>
            <a:r>
              <a:rPr lang="en-US" sz="2400" b="1" dirty="0"/>
              <a:t>ILLUSTRATIONS</a:t>
            </a:r>
            <a:r>
              <a:rPr lang="en-US" sz="2400" dirty="0"/>
              <a:t> group, select </a:t>
            </a:r>
            <a:r>
              <a:rPr lang="en-US" sz="2400" b="1" dirty="0"/>
              <a:t>Pictures. </a:t>
            </a:r>
            <a:r>
              <a:rPr lang="en-US" sz="2400" dirty="0"/>
              <a:t>The </a:t>
            </a:r>
            <a:r>
              <a:rPr lang="en-US" sz="2400" b="1" dirty="0"/>
              <a:t>INSERT PICTURE</a:t>
            </a:r>
            <a:r>
              <a:rPr lang="en-US" sz="2400" dirty="0"/>
              <a:t> dialog box appears.  </a:t>
            </a:r>
          </a:p>
        </p:txBody>
      </p:sp>
      <p:pic>
        <p:nvPicPr>
          <p:cNvPr id="6" name="Picture 5"/>
          <p:cNvPicPr>
            <a:picLocks noChangeAspect="1"/>
          </p:cNvPicPr>
          <p:nvPr/>
        </p:nvPicPr>
        <p:blipFill>
          <a:blip r:embed="rId3"/>
          <a:stretch>
            <a:fillRect/>
          </a:stretch>
        </p:blipFill>
        <p:spPr>
          <a:xfrm>
            <a:off x="2648357" y="2161050"/>
            <a:ext cx="6467551" cy="4411096"/>
          </a:xfrm>
          <a:prstGeom prst="rect">
            <a:avLst/>
          </a:prstGeom>
        </p:spPr>
      </p:pic>
      <p:sp>
        <p:nvSpPr>
          <p:cNvPr id="7" name="Content Placeholder 2"/>
          <p:cNvSpPr txBox="1">
            <a:spLocks/>
          </p:cNvSpPr>
          <p:nvPr/>
        </p:nvSpPr>
        <p:spPr bwMode="auto">
          <a:xfrm>
            <a:off x="-273109" y="2420888"/>
            <a:ext cx="3188925" cy="42210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pitchFamily="-111" charset="-128"/>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r>
              <a:rPr lang="en-US" dirty="0"/>
              <a:t>Locate and select the image file you want to insert  </a:t>
            </a:r>
          </a:p>
          <a:p>
            <a:pPr lvl="1"/>
            <a:r>
              <a:rPr lang="en-US" dirty="0"/>
              <a:t>Click </a:t>
            </a:r>
            <a:r>
              <a:rPr lang="en-US" b="1" dirty="0"/>
              <a:t>INSERT.  </a:t>
            </a:r>
            <a:r>
              <a:rPr lang="en-US" dirty="0"/>
              <a:t>The graphic appears on your publication.  </a:t>
            </a:r>
          </a:p>
        </p:txBody>
      </p:sp>
    </p:spTree>
    <p:extLst>
      <p:ext uri="{BB962C8B-B14F-4D97-AF65-F5344CB8AC3E}">
        <p14:creationId xmlns:p14="http://schemas.microsoft.com/office/powerpoint/2010/main" val="10048291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371600" lvl="1" indent="-971550">
              <a:buNone/>
            </a:pPr>
            <a:r>
              <a:rPr lang="en-GB" sz="3200" dirty="0"/>
              <a:t>12.3.3 Inserting Graphics</a:t>
            </a:r>
          </a:p>
        </p:txBody>
      </p:sp>
      <p:sp>
        <p:nvSpPr>
          <p:cNvPr id="3" name="Content Placeholder 2"/>
          <p:cNvSpPr>
            <a:spLocks noGrp="1"/>
          </p:cNvSpPr>
          <p:nvPr>
            <p:ph idx="1"/>
          </p:nvPr>
        </p:nvSpPr>
        <p:spPr>
          <a:xfrm>
            <a:off x="0" y="908720"/>
            <a:ext cx="9144000" cy="5791200"/>
          </a:xfrm>
        </p:spPr>
        <p:txBody>
          <a:bodyPr/>
          <a:lstStyle/>
          <a:p>
            <a:pPr marL="0" indent="0">
              <a:buNone/>
            </a:pPr>
            <a:r>
              <a:rPr lang="en-US" sz="2800" b="1" dirty="0"/>
              <a:t>Resizing A Graphic  </a:t>
            </a:r>
          </a:p>
          <a:p>
            <a:r>
              <a:rPr lang="en-US" sz="2000" dirty="0"/>
              <a:t>With Publisher's ability to resize and crop graphics, you can make adjustments so that the graphic better meets your needs.</a:t>
            </a:r>
          </a:p>
          <a:p>
            <a:pPr lvl="0"/>
            <a:r>
              <a:rPr lang="en-US" sz="2000" dirty="0"/>
              <a:t>Select the graphic to be resized. Sizing handles appear on your graphic.  To change your image proportionately, click and drag one of the corner sizing handles until the graphic reaches the desired size.</a:t>
            </a:r>
          </a:p>
          <a:p>
            <a:endParaRPr lang="en-US" sz="1800" dirty="0"/>
          </a:p>
        </p:txBody>
      </p:sp>
      <p:pic>
        <p:nvPicPr>
          <p:cNvPr id="4" name="Picture 3"/>
          <p:cNvPicPr>
            <a:picLocks noChangeAspect="1"/>
          </p:cNvPicPr>
          <p:nvPr/>
        </p:nvPicPr>
        <p:blipFill>
          <a:blip r:embed="rId3"/>
          <a:stretch>
            <a:fillRect/>
          </a:stretch>
        </p:blipFill>
        <p:spPr>
          <a:xfrm>
            <a:off x="0" y="3049990"/>
            <a:ext cx="9144000" cy="3808010"/>
          </a:xfrm>
          <a:prstGeom prst="rect">
            <a:avLst/>
          </a:prstGeom>
        </p:spPr>
      </p:pic>
    </p:spTree>
    <p:extLst>
      <p:ext uri="{BB962C8B-B14F-4D97-AF65-F5344CB8AC3E}">
        <p14:creationId xmlns:p14="http://schemas.microsoft.com/office/powerpoint/2010/main" val="741746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3200" b="1" i="1" dirty="0"/>
              <a:t>Sub Topic 1: Introduction to Electronic Publishing</a:t>
            </a:r>
          </a:p>
        </p:txBody>
      </p:sp>
      <p:sp>
        <p:nvSpPr>
          <p:cNvPr id="3075" name="Subtitle 2"/>
          <p:cNvSpPr>
            <a:spLocks noGrp="1"/>
          </p:cNvSpPr>
          <p:nvPr>
            <p:ph idx="1"/>
          </p:nvPr>
        </p:nvSpPr>
        <p:spPr>
          <a:xfrm>
            <a:off x="0" y="1149624"/>
            <a:ext cx="9144000" cy="5519736"/>
          </a:xfrm>
        </p:spPr>
        <p:txBody>
          <a:bodyPr/>
          <a:lstStyle/>
          <a:p>
            <a:pPr marL="0" indent="0">
              <a:buNone/>
            </a:pPr>
            <a:r>
              <a:rPr lang="en-US" sz="3600" b="1" dirty="0"/>
              <a:t>Sub topic Objectives:</a:t>
            </a:r>
          </a:p>
          <a:p>
            <a:pPr marL="514350" indent="-514350">
              <a:buFont typeface="+mj-lt"/>
              <a:buAutoNum type="arabicPeriod"/>
            </a:pPr>
            <a:r>
              <a:rPr lang="en-GB" sz="3600" dirty="0"/>
              <a:t>Meaning of electronic publishing </a:t>
            </a:r>
          </a:p>
          <a:p>
            <a:pPr marL="514350" indent="-514350">
              <a:buFont typeface="+mj-lt"/>
              <a:buAutoNum type="arabicPeriod"/>
            </a:pPr>
            <a:r>
              <a:rPr lang="en-GB" sz="3600" dirty="0"/>
              <a:t>Examples of electronic publishing software </a:t>
            </a:r>
          </a:p>
          <a:p>
            <a:pPr marL="514350" indent="-514350">
              <a:buFont typeface="+mj-lt"/>
              <a:buAutoNum type="arabicPeriod"/>
            </a:pPr>
            <a:r>
              <a:rPr lang="en-GB" sz="3600" dirty="0"/>
              <a:t>Features of electronic publishing software </a:t>
            </a:r>
          </a:p>
          <a:p>
            <a:pPr marL="514350" indent="-514350">
              <a:buFont typeface="+mj-lt"/>
              <a:buAutoNum type="arabicPeriod"/>
            </a:pPr>
            <a:r>
              <a:rPr lang="en-GB" sz="3600" dirty="0"/>
              <a:t>Application areas, uses for electronic publishing</a:t>
            </a:r>
          </a:p>
        </p:txBody>
      </p:sp>
    </p:spTree>
    <p:extLst>
      <p:ext uri="{BB962C8B-B14F-4D97-AF65-F5344CB8AC3E}">
        <p14:creationId xmlns:p14="http://schemas.microsoft.com/office/powerpoint/2010/main" val="20975401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371600" lvl="1" indent="-971550">
              <a:buNone/>
            </a:pPr>
            <a:r>
              <a:rPr lang="en-GB" sz="3200" dirty="0"/>
              <a:t>12.3.3 Inserting Graphics</a:t>
            </a:r>
          </a:p>
        </p:txBody>
      </p:sp>
      <p:sp>
        <p:nvSpPr>
          <p:cNvPr id="3" name="Content Placeholder 2"/>
          <p:cNvSpPr>
            <a:spLocks noGrp="1"/>
          </p:cNvSpPr>
          <p:nvPr>
            <p:ph idx="1"/>
          </p:nvPr>
        </p:nvSpPr>
        <p:spPr>
          <a:xfrm>
            <a:off x="0" y="1066800"/>
            <a:ext cx="4572000" cy="5508249"/>
          </a:xfrm>
        </p:spPr>
        <p:txBody>
          <a:bodyPr/>
          <a:lstStyle/>
          <a:p>
            <a:r>
              <a:rPr lang="en-US" sz="2400" dirty="0"/>
              <a:t>Alternatively,</a:t>
            </a:r>
            <a:r>
              <a:rPr lang="en-US" sz="2400" b="1" dirty="0"/>
              <a:t> The Format Picture </a:t>
            </a:r>
            <a:r>
              <a:rPr lang="en-US" sz="2400" dirty="0"/>
              <a:t>dialog box can be used to change the size and other properties of the graphic.</a:t>
            </a:r>
            <a:endParaRPr lang="en-US" sz="2400" b="1" dirty="0"/>
          </a:p>
          <a:p>
            <a:pPr marL="517525" lvl="1"/>
            <a:r>
              <a:rPr lang="en-US" sz="1800" dirty="0"/>
              <a:t>Right Click on the Graphic and Choose Format Picture…</a:t>
            </a:r>
            <a:r>
              <a:rPr lang="en-US" sz="1800" b="1" dirty="0"/>
              <a:t>. </a:t>
            </a:r>
            <a:r>
              <a:rPr lang="en-US" sz="1800" dirty="0"/>
              <a:t>The </a:t>
            </a:r>
            <a:r>
              <a:rPr lang="en-US" sz="1800" b="1" dirty="0"/>
              <a:t>FORMAT PICTURE</a:t>
            </a:r>
            <a:r>
              <a:rPr lang="en-US" sz="1800" dirty="0"/>
              <a:t> dialog box appears. </a:t>
            </a:r>
          </a:p>
          <a:p>
            <a:pPr marL="517525" lvl="1"/>
            <a:r>
              <a:rPr lang="en-US" sz="1800" dirty="0"/>
              <a:t>To resize, click on the </a:t>
            </a:r>
            <a:r>
              <a:rPr lang="en-US" sz="1800" b="1" dirty="0"/>
              <a:t>SIZE</a:t>
            </a:r>
            <a:r>
              <a:rPr lang="en-US" sz="1800" dirty="0"/>
              <a:t> tab. Enter </a:t>
            </a:r>
            <a:r>
              <a:rPr lang="en-US" sz="1800" b="1" dirty="0"/>
              <a:t>HEIGHT</a:t>
            </a:r>
            <a:r>
              <a:rPr lang="en-US" sz="1800" dirty="0"/>
              <a:t> and </a:t>
            </a:r>
            <a:r>
              <a:rPr lang="en-US" sz="1800" b="1" dirty="0"/>
              <a:t>WIDTH</a:t>
            </a:r>
            <a:r>
              <a:rPr lang="en-US" sz="1800" dirty="0"/>
              <a:t> in the </a:t>
            </a:r>
            <a:r>
              <a:rPr lang="en-US" sz="1800" b="1" dirty="0"/>
              <a:t>SIZE AND ROTATE</a:t>
            </a:r>
            <a:r>
              <a:rPr lang="en-US" sz="1800" dirty="0"/>
              <a:t> area of the dialog.</a:t>
            </a:r>
          </a:p>
          <a:p>
            <a:pPr marL="517525" lvl="1"/>
            <a:r>
              <a:rPr lang="en-US" sz="1800" dirty="0"/>
              <a:t>You may enter a percentage of the original size in the </a:t>
            </a:r>
            <a:r>
              <a:rPr lang="en-US" sz="1800" b="1" dirty="0"/>
              <a:t>SCALE</a:t>
            </a:r>
            <a:r>
              <a:rPr lang="en-US" sz="1800" dirty="0"/>
              <a:t> area of the dialog. </a:t>
            </a:r>
          </a:p>
          <a:p>
            <a:pPr marL="517525" lvl="1"/>
            <a:r>
              <a:rPr lang="en-US" sz="1600" i="1" dirty="0"/>
              <a:t>NB: To keep the picture proportional keep the lock </a:t>
            </a:r>
            <a:r>
              <a:rPr lang="en-US" sz="1800" b="1" i="1" dirty="0"/>
              <a:t>aspect ratio </a:t>
            </a:r>
            <a:r>
              <a:rPr lang="en-US" sz="1600" i="1" dirty="0"/>
              <a:t>checkbox ticked otherwise the picture will be distorted </a:t>
            </a:r>
            <a:endParaRPr lang="en-US" sz="1600" dirty="0"/>
          </a:p>
          <a:p>
            <a:pPr marL="517525" lvl="1"/>
            <a:r>
              <a:rPr lang="en-US" sz="1800" dirty="0"/>
              <a:t>Click </a:t>
            </a:r>
            <a:r>
              <a:rPr lang="en-US" sz="1800" b="1" dirty="0"/>
              <a:t>OK</a:t>
            </a:r>
            <a:r>
              <a:rPr lang="en-US" sz="1800" dirty="0"/>
              <a:t> to close the dialog and apply the changes to the graphic. </a:t>
            </a:r>
          </a:p>
          <a:p>
            <a:pPr lvl="0"/>
            <a:endParaRPr lang="en-US" sz="2400" dirty="0"/>
          </a:p>
          <a:p>
            <a:endParaRPr lang="en-US" sz="1800" dirty="0"/>
          </a:p>
        </p:txBody>
      </p:sp>
      <p:pic>
        <p:nvPicPr>
          <p:cNvPr id="5" name="Picture 4"/>
          <p:cNvPicPr>
            <a:picLocks noChangeAspect="1"/>
          </p:cNvPicPr>
          <p:nvPr/>
        </p:nvPicPr>
        <p:blipFill>
          <a:blip r:embed="rId3"/>
          <a:stretch>
            <a:fillRect/>
          </a:stretch>
        </p:blipFill>
        <p:spPr>
          <a:xfrm>
            <a:off x="4427984" y="980728"/>
            <a:ext cx="4648200" cy="5029200"/>
          </a:xfrm>
          <a:prstGeom prst="rect">
            <a:avLst/>
          </a:prstGeom>
        </p:spPr>
      </p:pic>
      <p:sp>
        <p:nvSpPr>
          <p:cNvPr id="7" name="TextBox 6"/>
          <p:cNvSpPr txBox="1"/>
          <p:nvPr/>
        </p:nvSpPr>
        <p:spPr>
          <a:xfrm>
            <a:off x="4892352" y="5949280"/>
            <a:ext cx="4183832" cy="584775"/>
          </a:xfrm>
          <a:prstGeom prst="rect">
            <a:avLst/>
          </a:prstGeom>
          <a:noFill/>
        </p:spPr>
        <p:txBody>
          <a:bodyPr wrap="square" rtlCol="0">
            <a:spAutoFit/>
          </a:bodyPr>
          <a:lstStyle/>
          <a:p>
            <a:r>
              <a:rPr lang="en-US" sz="1600" dirty="0"/>
              <a:t>NB: Check out other options in the rest of the Tabs in this Format Picture dialog box.</a:t>
            </a:r>
          </a:p>
        </p:txBody>
      </p:sp>
    </p:spTree>
    <p:extLst>
      <p:ext uri="{BB962C8B-B14F-4D97-AF65-F5344CB8AC3E}">
        <p14:creationId xmlns:p14="http://schemas.microsoft.com/office/powerpoint/2010/main" val="766650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371600" lvl="1" indent="-971550">
              <a:buNone/>
            </a:pPr>
            <a:r>
              <a:rPr lang="en-GB" sz="3200" dirty="0"/>
              <a:t>12.3.3 Inserting Graphics</a:t>
            </a:r>
          </a:p>
        </p:txBody>
      </p:sp>
      <p:sp>
        <p:nvSpPr>
          <p:cNvPr id="3" name="Content Placeholder 2"/>
          <p:cNvSpPr>
            <a:spLocks noGrp="1"/>
          </p:cNvSpPr>
          <p:nvPr>
            <p:ph idx="1"/>
          </p:nvPr>
        </p:nvSpPr>
        <p:spPr>
          <a:xfrm>
            <a:off x="0" y="980728"/>
            <a:ext cx="9144000" cy="5519736"/>
          </a:xfrm>
        </p:spPr>
        <p:txBody>
          <a:bodyPr/>
          <a:lstStyle/>
          <a:p>
            <a:pPr marL="0" indent="0">
              <a:buNone/>
            </a:pPr>
            <a:r>
              <a:rPr lang="en-US" sz="2400" b="1" dirty="0"/>
              <a:t>Cropping Graphics  </a:t>
            </a:r>
          </a:p>
          <a:p>
            <a:r>
              <a:rPr lang="en-US" sz="1800" dirty="0"/>
              <a:t>Publisher's crop feature hides portions of a graphic, rather than simply eliminating them. Therefore, cropping does not actually reduce the graphic size. If necessary, you can reveal previously cropped portions of an image by dragging the borders.  </a:t>
            </a:r>
          </a:p>
          <a:p>
            <a:pPr marL="0" indent="0">
              <a:buNone/>
            </a:pPr>
            <a:r>
              <a:rPr lang="en-US" sz="2400" b="1" dirty="0"/>
              <a:t>To crop a graphic: </a:t>
            </a:r>
          </a:p>
          <a:p>
            <a:pPr lvl="1">
              <a:buFont typeface="Wingdings" panose="05000000000000000000" pitchFamily="2" charset="2"/>
              <a:buChar char="§"/>
            </a:pPr>
            <a:r>
              <a:rPr lang="en-US" sz="1600" dirty="0"/>
              <a:t>Select the graphic to be cropped.  </a:t>
            </a:r>
          </a:p>
          <a:p>
            <a:pPr lvl="1">
              <a:buFont typeface="Wingdings" panose="05000000000000000000" pitchFamily="2" charset="2"/>
              <a:buChar char="§"/>
            </a:pPr>
            <a:r>
              <a:rPr lang="en-US" sz="1600" dirty="0"/>
              <a:t>From the </a:t>
            </a:r>
            <a:r>
              <a:rPr lang="en-US" sz="1600" b="1" dirty="0"/>
              <a:t>PICTURE TOOLS</a:t>
            </a:r>
            <a:r>
              <a:rPr lang="en-US" sz="1600" dirty="0"/>
              <a:t> tab, click </a:t>
            </a:r>
            <a:r>
              <a:rPr lang="en-US" sz="1600" b="1" dirty="0"/>
              <a:t>CROP </a:t>
            </a:r>
            <a:r>
              <a:rPr lang="en-US" sz="1600" dirty="0"/>
              <a:t>in the </a:t>
            </a:r>
            <a:r>
              <a:rPr lang="en-US" sz="1600" b="1" dirty="0"/>
              <a:t>CROP</a:t>
            </a:r>
            <a:r>
              <a:rPr lang="en-US" sz="1600" dirty="0"/>
              <a:t> group.  The normal resizing handles will change to black border handles. </a:t>
            </a:r>
          </a:p>
        </p:txBody>
      </p:sp>
      <p:pic>
        <p:nvPicPr>
          <p:cNvPr id="4" name="Picture 3"/>
          <p:cNvPicPr>
            <a:picLocks noChangeAspect="1"/>
          </p:cNvPicPr>
          <p:nvPr/>
        </p:nvPicPr>
        <p:blipFill rotWithShape="1">
          <a:blip r:embed="rId3"/>
          <a:srcRect r="16932" b="8183"/>
          <a:stretch/>
        </p:blipFill>
        <p:spPr>
          <a:xfrm>
            <a:off x="3492398" y="3449810"/>
            <a:ext cx="5652120" cy="3075534"/>
          </a:xfrm>
          <a:prstGeom prst="rect">
            <a:avLst/>
          </a:prstGeom>
        </p:spPr>
      </p:pic>
      <p:sp>
        <p:nvSpPr>
          <p:cNvPr id="6" name="Rectangle 5"/>
          <p:cNvSpPr/>
          <p:nvPr/>
        </p:nvSpPr>
        <p:spPr>
          <a:xfrm>
            <a:off x="0" y="3498681"/>
            <a:ext cx="3491880" cy="3046988"/>
          </a:xfrm>
          <a:prstGeom prst="rect">
            <a:avLst/>
          </a:prstGeom>
        </p:spPr>
        <p:txBody>
          <a:bodyPr wrap="square">
            <a:spAutoFit/>
          </a:bodyPr>
          <a:lstStyle/>
          <a:p>
            <a:pPr marL="0" lvl="1"/>
            <a:r>
              <a:rPr lang="en-US" sz="1600" i="1" dirty="0">
                <a:latin typeface="Calibri" panose="020F0502020204030204" pitchFamily="34" charset="0"/>
                <a:cs typeface="Calibri" panose="020F0502020204030204" pitchFamily="34" charset="0"/>
              </a:rPr>
              <a:t>NOTE: If this button is grey (unavailable), the image cannot be cropped in Publisher. You will need to use a graphics program like Paint.  </a:t>
            </a:r>
          </a:p>
          <a:p>
            <a:pPr marL="742950" lvl="1" indent="-285750">
              <a:buFont typeface="Wingdings" panose="05000000000000000000" pitchFamily="2" charset="2"/>
              <a:buChar char="§"/>
            </a:pPr>
            <a:r>
              <a:rPr lang="en-US" sz="1600" dirty="0">
                <a:latin typeface="Calibri" panose="020F0502020204030204" pitchFamily="34" charset="0"/>
                <a:cs typeface="Calibri" panose="020F0502020204030204" pitchFamily="34" charset="0"/>
              </a:rPr>
              <a:t>Click and drag the black Handles at the borders until the picture is the desired size </a:t>
            </a:r>
          </a:p>
          <a:p>
            <a:pPr marL="742950" lvl="1" indent="-285750">
              <a:buFont typeface="Wingdings" panose="05000000000000000000" pitchFamily="2" charset="2"/>
              <a:buChar char="§"/>
            </a:pPr>
            <a:r>
              <a:rPr lang="en-US" sz="1600" dirty="0">
                <a:latin typeface="Calibri" panose="020F0502020204030204" pitchFamily="34" charset="0"/>
                <a:cs typeface="Calibri" panose="020F0502020204030204" pitchFamily="34" charset="0"/>
              </a:rPr>
              <a:t>Release the mouse button.  The graphic is cropped.  </a:t>
            </a:r>
          </a:p>
          <a:p>
            <a:pPr marL="742950" lvl="1" indent="-285750">
              <a:buFont typeface="Wingdings" panose="05000000000000000000" pitchFamily="2" charset="2"/>
              <a:buChar char="§"/>
            </a:pPr>
            <a:r>
              <a:rPr lang="en-US" sz="1600" dirty="0">
                <a:latin typeface="Calibri" panose="020F0502020204030204" pitchFamily="34" charset="0"/>
                <a:cs typeface="Calibri" panose="020F0502020204030204" pitchFamily="34" charset="0"/>
              </a:rPr>
              <a:t>Click on the </a:t>
            </a:r>
            <a:r>
              <a:rPr lang="en-US" sz="1600" b="1" dirty="0">
                <a:latin typeface="Calibri" panose="020F0502020204030204" pitchFamily="34" charset="0"/>
                <a:cs typeface="Calibri" panose="020F0502020204030204" pitchFamily="34" charset="0"/>
              </a:rPr>
              <a:t>CROP</a:t>
            </a:r>
            <a:r>
              <a:rPr lang="en-US" sz="1600" dirty="0">
                <a:latin typeface="Calibri" panose="020F0502020204030204" pitchFamily="34" charset="0"/>
                <a:cs typeface="Calibri" panose="020F0502020204030204" pitchFamily="34" charset="0"/>
              </a:rPr>
              <a:t> button again to return the handles to their standard appearance. </a:t>
            </a:r>
          </a:p>
        </p:txBody>
      </p:sp>
    </p:spTree>
    <p:extLst>
      <p:ext uri="{BB962C8B-B14F-4D97-AF65-F5344CB8AC3E}">
        <p14:creationId xmlns:p14="http://schemas.microsoft.com/office/powerpoint/2010/main" val="406516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lgn="l"/>
            <a:r>
              <a:rPr lang="en-GB" sz="3200" dirty="0"/>
              <a:t>12.3.4 Inserting Page Borders</a:t>
            </a:r>
            <a:r>
              <a:rPr lang="en-GB" sz="2800" dirty="0"/>
              <a:t>.</a:t>
            </a:r>
            <a:endParaRPr lang="en-US" dirty="0"/>
          </a:p>
        </p:txBody>
      </p:sp>
      <p:sp>
        <p:nvSpPr>
          <p:cNvPr id="3" name="Content Placeholder 2"/>
          <p:cNvSpPr>
            <a:spLocks noGrp="1"/>
          </p:cNvSpPr>
          <p:nvPr>
            <p:ph idx="1"/>
          </p:nvPr>
        </p:nvSpPr>
        <p:spPr/>
        <p:txBody>
          <a:bodyPr/>
          <a:lstStyle/>
          <a:p>
            <a:r>
              <a:rPr lang="en-US" sz="2600" dirty="0"/>
              <a:t>In publisher, you can use the </a:t>
            </a:r>
            <a:r>
              <a:rPr lang="en-US" sz="2600" b="1" dirty="0"/>
              <a:t>MASTER PAGE</a:t>
            </a:r>
            <a:br>
              <a:rPr lang="en-US" sz="2600" dirty="0"/>
            </a:br>
            <a:r>
              <a:rPr lang="en-US" sz="2600" dirty="0"/>
              <a:t>to insert page boarders and other elements which are usually shared across many pages in the publication.</a:t>
            </a:r>
          </a:p>
          <a:p>
            <a:r>
              <a:rPr lang="en-US" sz="2600" dirty="0"/>
              <a:t>Master pages save you time because they allow you to type or draw information once on the master pages so that this information appears on all the pages of your document.</a:t>
            </a:r>
          </a:p>
          <a:p>
            <a:r>
              <a:rPr lang="en-US" sz="2600" dirty="0"/>
              <a:t>Some elements that might be useful to place on your master pages include the following:  </a:t>
            </a:r>
          </a:p>
          <a:p>
            <a:pPr lvl="1"/>
            <a:r>
              <a:rPr lang="en-US" sz="2200" dirty="0"/>
              <a:t>Page Borders  </a:t>
            </a:r>
          </a:p>
          <a:p>
            <a:pPr lvl="1"/>
            <a:r>
              <a:rPr lang="en-US" sz="2200" dirty="0"/>
              <a:t>Page numbers, headers, and footers  </a:t>
            </a:r>
          </a:p>
          <a:p>
            <a:pPr lvl="1"/>
            <a:r>
              <a:rPr lang="en-US" sz="2200" dirty="0"/>
              <a:t>Any graphic that you want to appear at the same location on every page  </a:t>
            </a:r>
          </a:p>
          <a:p>
            <a:pPr lvl="1"/>
            <a:r>
              <a:rPr lang="en-US" sz="2200" dirty="0"/>
              <a:t>A layout grid (with non-printing ruler guides) and column guides, etc. </a:t>
            </a:r>
          </a:p>
        </p:txBody>
      </p:sp>
    </p:spTree>
    <p:extLst>
      <p:ext uri="{BB962C8B-B14F-4D97-AF65-F5344CB8AC3E}">
        <p14:creationId xmlns:p14="http://schemas.microsoft.com/office/powerpoint/2010/main" val="29439427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lgn="l"/>
            <a:r>
              <a:rPr lang="en-GB" sz="3200" dirty="0"/>
              <a:t>12.3.4 Inserting Page Borders</a:t>
            </a:r>
            <a:r>
              <a:rPr lang="en-GB" sz="2800" dirty="0"/>
              <a:t>.</a:t>
            </a:r>
            <a:endParaRPr lang="en-US" dirty="0"/>
          </a:p>
        </p:txBody>
      </p:sp>
      <p:sp>
        <p:nvSpPr>
          <p:cNvPr id="3" name="Content Placeholder 2"/>
          <p:cNvSpPr>
            <a:spLocks noGrp="1"/>
          </p:cNvSpPr>
          <p:nvPr>
            <p:ph idx="1"/>
          </p:nvPr>
        </p:nvSpPr>
        <p:spPr/>
        <p:txBody>
          <a:bodyPr/>
          <a:lstStyle/>
          <a:p>
            <a:r>
              <a:rPr lang="en-US" sz="2600" dirty="0"/>
              <a:t>In publisher, you can use the </a:t>
            </a:r>
            <a:r>
              <a:rPr lang="en-US" sz="2600" b="1" dirty="0"/>
              <a:t>MASTER PAGE</a:t>
            </a:r>
            <a:br>
              <a:rPr lang="en-US" sz="2600" dirty="0"/>
            </a:br>
            <a:r>
              <a:rPr lang="en-US" sz="2600" dirty="0"/>
              <a:t>to insert page boarders and other elements which are usually shared across many pages in the publication.</a:t>
            </a:r>
          </a:p>
          <a:p>
            <a:r>
              <a:rPr lang="en-US" sz="2600" dirty="0"/>
              <a:t>Master pages save you time because they allow you to type or draw information once on the master pages so that this information appears on all the pages of your document.</a:t>
            </a:r>
          </a:p>
          <a:p>
            <a:r>
              <a:rPr lang="en-US" sz="2600" dirty="0"/>
              <a:t>Some elements that might be useful to place on your master pages include the following:  </a:t>
            </a:r>
          </a:p>
          <a:p>
            <a:pPr lvl="1"/>
            <a:r>
              <a:rPr lang="en-US" sz="2200" dirty="0"/>
              <a:t>Page Borders  </a:t>
            </a:r>
          </a:p>
          <a:p>
            <a:pPr lvl="1"/>
            <a:r>
              <a:rPr lang="en-US" sz="2200" dirty="0"/>
              <a:t>Page numbers, headers, and footers  </a:t>
            </a:r>
          </a:p>
          <a:p>
            <a:pPr lvl="1"/>
            <a:r>
              <a:rPr lang="en-US" sz="2200" dirty="0"/>
              <a:t>Any graphic that you want to appear at the same location on every page  </a:t>
            </a:r>
          </a:p>
          <a:p>
            <a:pPr lvl="1"/>
            <a:r>
              <a:rPr lang="en-US" sz="2200" dirty="0"/>
              <a:t>A layout grid (with non-printing ruler guides) and column guides, etc. </a:t>
            </a:r>
          </a:p>
        </p:txBody>
      </p:sp>
    </p:spTree>
    <p:extLst>
      <p:ext uri="{BB962C8B-B14F-4D97-AF65-F5344CB8AC3E}">
        <p14:creationId xmlns:p14="http://schemas.microsoft.com/office/powerpoint/2010/main" val="24329883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lgn="l"/>
            <a:r>
              <a:rPr lang="en-GB" sz="3200" dirty="0"/>
              <a:t>12.3.4 Inserting Page Borders</a:t>
            </a:r>
            <a:r>
              <a:rPr lang="en-GB" sz="2800" dirty="0"/>
              <a:t>.</a:t>
            </a:r>
            <a:endParaRPr lang="en-US" dirty="0"/>
          </a:p>
        </p:txBody>
      </p:sp>
      <p:sp>
        <p:nvSpPr>
          <p:cNvPr id="3" name="Content Placeholder 2"/>
          <p:cNvSpPr>
            <a:spLocks noGrp="1"/>
          </p:cNvSpPr>
          <p:nvPr>
            <p:ph idx="1"/>
          </p:nvPr>
        </p:nvSpPr>
        <p:spPr>
          <a:xfrm>
            <a:off x="0" y="908720"/>
            <a:ext cx="9144000" cy="5519736"/>
          </a:xfrm>
        </p:spPr>
        <p:txBody>
          <a:bodyPr/>
          <a:lstStyle/>
          <a:p>
            <a:r>
              <a:rPr lang="en-US" dirty="0"/>
              <a:t>To go to the master page, From the </a:t>
            </a:r>
            <a:r>
              <a:rPr lang="en-US" b="1" dirty="0"/>
              <a:t>VIEW TAB/ MENU</a:t>
            </a:r>
            <a:r>
              <a:rPr lang="en-US" dirty="0"/>
              <a:t>, select </a:t>
            </a:r>
            <a:r>
              <a:rPr lang="en-US" b="1" dirty="0"/>
              <a:t>MASTER PAGE</a:t>
            </a:r>
            <a:r>
              <a:rPr lang="en-US" dirty="0"/>
              <a:t> or press </a:t>
            </a:r>
            <a:r>
              <a:rPr lang="en-US" b="1" dirty="0"/>
              <a:t>CTRL+M</a:t>
            </a:r>
          </a:p>
          <a:p>
            <a:r>
              <a:rPr lang="en-US" dirty="0"/>
              <a:t>By default, Master A, which is applied to all pages in your publication, will be opened ready for editing. </a:t>
            </a:r>
            <a:endParaRPr lang="en-US" sz="2200" dirty="0"/>
          </a:p>
        </p:txBody>
      </p:sp>
      <p:pic>
        <p:nvPicPr>
          <p:cNvPr id="4" name="Picture 3"/>
          <p:cNvPicPr>
            <a:picLocks noChangeAspect="1"/>
          </p:cNvPicPr>
          <p:nvPr/>
        </p:nvPicPr>
        <p:blipFill>
          <a:blip r:embed="rId2"/>
          <a:stretch>
            <a:fillRect/>
          </a:stretch>
        </p:blipFill>
        <p:spPr>
          <a:xfrm>
            <a:off x="451098" y="3024621"/>
            <a:ext cx="8369374" cy="3500723"/>
          </a:xfrm>
          <a:prstGeom prst="rect">
            <a:avLst/>
          </a:prstGeom>
        </p:spPr>
      </p:pic>
    </p:spTree>
    <p:extLst>
      <p:ext uri="{BB962C8B-B14F-4D97-AF65-F5344CB8AC3E}">
        <p14:creationId xmlns:p14="http://schemas.microsoft.com/office/powerpoint/2010/main" val="280899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lgn="l"/>
            <a:r>
              <a:rPr lang="en-GB" sz="3200" dirty="0"/>
              <a:t>12.3.4 Inserting Page Borders</a:t>
            </a:r>
            <a:r>
              <a:rPr lang="en-GB" sz="2800" dirty="0"/>
              <a:t>.</a:t>
            </a:r>
            <a:endParaRPr lang="en-US" dirty="0"/>
          </a:p>
        </p:txBody>
      </p:sp>
      <p:sp>
        <p:nvSpPr>
          <p:cNvPr id="3" name="Content Placeholder 2"/>
          <p:cNvSpPr>
            <a:spLocks noGrp="1"/>
          </p:cNvSpPr>
          <p:nvPr>
            <p:ph idx="1"/>
          </p:nvPr>
        </p:nvSpPr>
        <p:spPr>
          <a:xfrm>
            <a:off x="0" y="963538"/>
            <a:ext cx="4499992" cy="5519736"/>
          </a:xfrm>
        </p:spPr>
        <p:txBody>
          <a:bodyPr/>
          <a:lstStyle/>
          <a:p>
            <a:r>
              <a:rPr lang="en-US" sz="2800" dirty="0"/>
              <a:t>To insert a Page border on a Master Page, draw a text box or rectangular auto shape which will act as the page border, across the page, preferably over the margin guide lines which are usually visible on the master page.</a:t>
            </a:r>
          </a:p>
          <a:p>
            <a:r>
              <a:rPr lang="en-US" sz="2800" dirty="0"/>
              <a:t>The next step is to format the textbox to appear as our desired page boarder:</a:t>
            </a:r>
          </a:p>
          <a:p>
            <a:endParaRPr lang="en-US" sz="2400" dirty="0"/>
          </a:p>
        </p:txBody>
      </p:sp>
      <p:pic>
        <p:nvPicPr>
          <p:cNvPr id="5" name="Picture 4"/>
          <p:cNvPicPr>
            <a:picLocks noChangeAspect="1"/>
          </p:cNvPicPr>
          <p:nvPr/>
        </p:nvPicPr>
        <p:blipFill rotWithShape="1">
          <a:blip r:embed="rId2"/>
          <a:srcRect l="41698" r="20115" b="17470"/>
          <a:stretch/>
        </p:blipFill>
        <p:spPr>
          <a:xfrm>
            <a:off x="4499992" y="990600"/>
            <a:ext cx="4644008" cy="5642853"/>
          </a:xfrm>
          <a:prstGeom prst="rect">
            <a:avLst/>
          </a:prstGeom>
        </p:spPr>
      </p:pic>
    </p:spTree>
    <p:extLst>
      <p:ext uri="{BB962C8B-B14F-4D97-AF65-F5344CB8AC3E}">
        <p14:creationId xmlns:p14="http://schemas.microsoft.com/office/powerpoint/2010/main" val="28474361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lgn="l"/>
            <a:r>
              <a:rPr lang="en-GB" sz="3200" dirty="0"/>
              <a:t>12.3.4 Inserting Page Borders</a:t>
            </a:r>
            <a:r>
              <a:rPr lang="en-GB" sz="2800" dirty="0"/>
              <a:t>.</a:t>
            </a:r>
            <a:endParaRPr lang="en-US" dirty="0"/>
          </a:p>
        </p:txBody>
      </p:sp>
      <p:sp>
        <p:nvSpPr>
          <p:cNvPr id="3" name="Content Placeholder 2"/>
          <p:cNvSpPr>
            <a:spLocks noGrp="1"/>
          </p:cNvSpPr>
          <p:nvPr>
            <p:ph idx="1"/>
          </p:nvPr>
        </p:nvSpPr>
        <p:spPr>
          <a:xfrm>
            <a:off x="0" y="1035546"/>
            <a:ext cx="9144000" cy="1385342"/>
          </a:xfrm>
        </p:spPr>
        <p:txBody>
          <a:bodyPr/>
          <a:lstStyle/>
          <a:p>
            <a:r>
              <a:rPr lang="en-US" sz="2400" dirty="0"/>
              <a:t>Right Click on the text box or auto shape and select </a:t>
            </a:r>
            <a:r>
              <a:rPr lang="en-US" sz="2400" b="1" dirty="0"/>
              <a:t>Format Textbox… </a:t>
            </a:r>
            <a:r>
              <a:rPr lang="en-US" sz="2400" dirty="0"/>
              <a:t> and then use the Format Dialog Box to choose a border style. Several options exist such as compound lines, colored lines or boarder art.</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r>
              <a:rPr lang="en-US" sz="2400" dirty="0"/>
              <a:t>After applying your border, you can now close the master page by pressing </a:t>
            </a:r>
            <a:r>
              <a:rPr lang="en-US" sz="2400" dirty="0" err="1"/>
              <a:t>Ctrl+M</a:t>
            </a:r>
            <a:r>
              <a:rPr lang="en-US" sz="2400" dirty="0"/>
              <a:t> or the clicking on the red close button on the ribbon.</a:t>
            </a:r>
          </a:p>
        </p:txBody>
      </p:sp>
      <p:pic>
        <p:nvPicPr>
          <p:cNvPr id="7" name="Picture 6"/>
          <p:cNvPicPr>
            <a:picLocks noChangeAspect="1"/>
          </p:cNvPicPr>
          <p:nvPr/>
        </p:nvPicPr>
        <p:blipFill rotWithShape="1">
          <a:blip r:embed="rId2"/>
          <a:srcRect l="744" t="18501" b="12593"/>
          <a:stretch/>
        </p:blipFill>
        <p:spPr>
          <a:xfrm>
            <a:off x="0" y="2195470"/>
            <a:ext cx="9064069" cy="3537786"/>
          </a:xfrm>
          <a:prstGeom prst="rect">
            <a:avLst/>
          </a:prstGeom>
        </p:spPr>
      </p:pic>
    </p:spTree>
    <p:extLst>
      <p:ext uri="{BB962C8B-B14F-4D97-AF65-F5344CB8AC3E}">
        <p14:creationId xmlns:p14="http://schemas.microsoft.com/office/powerpoint/2010/main" val="10295104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200" dirty="0"/>
              <a:t>12.3.5 Formatting Text.</a:t>
            </a:r>
          </a:p>
        </p:txBody>
      </p:sp>
      <p:sp>
        <p:nvSpPr>
          <p:cNvPr id="3" name="Content Placeholder 2"/>
          <p:cNvSpPr>
            <a:spLocks noGrp="1"/>
          </p:cNvSpPr>
          <p:nvPr>
            <p:ph idx="1"/>
          </p:nvPr>
        </p:nvSpPr>
        <p:spPr>
          <a:xfrm>
            <a:off x="0" y="1035546"/>
            <a:ext cx="9144000" cy="1385342"/>
          </a:xfrm>
        </p:spPr>
        <p:txBody>
          <a:bodyPr/>
          <a:lstStyle/>
          <a:p>
            <a:r>
              <a:rPr lang="en-US" sz="2400" dirty="0"/>
              <a:t>Polisher supports most of the text formatting features which we covered in word processing such as font size, </a:t>
            </a:r>
            <a:r>
              <a:rPr lang="en-US" sz="2400" dirty="0">
                <a:solidFill>
                  <a:srgbClr val="FF0000"/>
                </a:solidFill>
              </a:rPr>
              <a:t>color</a:t>
            </a:r>
            <a:r>
              <a:rPr lang="en-US" sz="2400" dirty="0"/>
              <a:t>, </a:t>
            </a:r>
            <a:r>
              <a:rPr lang="en-US" sz="2400" b="1" dirty="0"/>
              <a:t>bold</a:t>
            </a:r>
            <a:r>
              <a:rPr lang="en-US" sz="2400" dirty="0"/>
              <a:t>, </a:t>
            </a:r>
            <a:r>
              <a:rPr lang="en-US" sz="2400" i="1" dirty="0"/>
              <a:t>italic</a:t>
            </a:r>
            <a:r>
              <a:rPr lang="en-US" sz="2400" dirty="0"/>
              <a:t>, etc.</a:t>
            </a:r>
          </a:p>
          <a:p>
            <a:endParaRPr lang="en-US" sz="2400" dirty="0"/>
          </a:p>
        </p:txBody>
      </p:sp>
      <p:pic>
        <p:nvPicPr>
          <p:cNvPr id="4" name="Picture 3"/>
          <p:cNvPicPr>
            <a:picLocks noChangeAspect="1"/>
          </p:cNvPicPr>
          <p:nvPr/>
        </p:nvPicPr>
        <p:blipFill rotWithShape="1">
          <a:blip r:embed="rId2"/>
          <a:srcRect r="8866"/>
          <a:stretch/>
        </p:blipFill>
        <p:spPr>
          <a:xfrm>
            <a:off x="2771801" y="1988840"/>
            <a:ext cx="6336704" cy="4122043"/>
          </a:xfrm>
          <a:prstGeom prst="rect">
            <a:avLst/>
          </a:prstGeom>
        </p:spPr>
      </p:pic>
      <p:sp>
        <p:nvSpPr>
          <p:cNvPr id="5" name="Rectangle 4"/>
          <p:cNvSpPr/>
          <p:nvPr/>
        </p:nvSpPr>
        <p:spPr>
          <a:xfrm>
            <a:off x="179512" y="1988841"/>
            <a:ext cx="2592288" cy="4493538"/>
          </a:xfrm>
          <a:prstGeom prst="rect">
            <a:avLst/>
          </a:prstGeom>
        </p:spPr>
        <p:txBody>
          <a:bodyPr wrap="square">
            <a:spAutoFit/>
          </a:bodyPr>
          <a:lstStyle/>
          <a:p>
            <a:r>
              <a:rPr lang="en-US" sz="2200" dirty="0"/>
              <a:t>Publisher also offers options for creating special effects with text. A drop cap can be used to distinguish the beginning of a paragraph. Reverse text can be used to emphasize text such as a heading or label.  </a:t>
            </a:r>
          </a:p>
        </p:txBody>
      </p:sp>
    </p:spTree>
    <p:extLst>
      <p:ext uri="{BB962C8B-B14F-4D97-AF65-F5344CB8AC3E}">
        <p14:creationId xmlns:p14="http://schemas.microsoft.com/office/powerpoint/2010/main" val="14574577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200" dirty="0"/>
              <a:t>12.3.5 Formatting Text.</a:t>
            </a:r>
          </a:p>
        </p:txBody>
      </p:sp>
      <p:sp>
        <p:nvSpPr>
          <p:cNvPr id="3" name="Content Placeholder 2"/>
          <p:cNvSpPr>
            <a:spLocks noGrp="1"/>
          </p:cNvSpPr>
          <p:nvPr>
            <p:ph idx="1"/>
          </p:nvPr>
        </p:nvSpPr>
        <p:spPr>
          <a:xfrm>
            <a:off x="0" y="1035546"/>
            <a:ext cx="5076056" cy="5417790"/>
          </a:xfrm>
        </p:spPr>
        <p:txBody>
          <a:bodyPr/>
          <a:lstStyle/>
          <a:p>
            <a:pPr marL="0" indent="0">
              <a:buNone/>
            </a:pPr>
            <a:r>
              <a:rPr lang="en-US" sz="2400" b="1" dirty="0"/>
              <a:t>Publisher’s Drop Cap formatting  </a:t>
            </a:r>
          </a:p>
          <a:p>
            <a:pPr lvl="0"/>
            <a:r>
              <a:rPr lang="en-US" sz="2400" dirty="0"/>
              <a:t>Place your insertion point in the paragraph in which you would like to add the drop cap  </a:t>
            </a:r>
          </a:p>
          <a:p>
            <a:pPr lvl="0"/>
            <a:r>
              <a:rPr lang="en-US" sz="2400" dirty="0"/>
              <a:t>From the </a:t>
            </a:r>
            <a:r>
              <a:rPr lang="en-US" sz="2400" b="1" dirty="0"/>
              <a:t>FORMAT</a:t>
            </a:r>
            <a:r>
              <a:rPr lang="en-US" sz="2400" dirty="0"/>
              <a:t> tab under the contextual Text box tools, select </a:t>
            </a:r>
            <a:r>
              <a:rPr lang="en-US" sz="2400" b="1" dirty="0"/>
              <a:t>DROP CAP... </a:t>
            </a:r>
            <a:r>
              <a:rPr lang="en-US" sz="2400" dirty="0"/>
              <a:t>The </a:t>
            </a:r>
            <a:r>
              <a:rPr lang="en-US" sz="2400" b="1" dirty="0"/>
              <a:t>DROP CAP</a:t>
            </a:r>
            <a:r>
              <a:rPr lang="en-US" sz="2400" dirty="0"/>
              <a:t> menu appears. </a:t>
            </a:r>
          </a:p>
          <a:p>
            <a:r>
              <a:rPr lang="en-US" sz="2400" dirty="0"/>
              <a:t>Make a selection to apply the drop cap to your paragraph, or click on</a:t>
            </a:r>
            <a:r>
              <a:rPr lang="en-US" sz="2400" b="1" dirty="0"/>
              <a:t> Custom Drop Cap  </a:t>
            </a:r>
            <a:r>
              <a:rPr lang="en-US" sz="2400" dirty="0"/>
              <a:t>for more control in the Drop Cap Dialog Box.</a:t>
            </a:r>
            <a:endParaRPr lang="en-US" sz="2400" b="1" dirty="0"/>
          </a:p>
        </p:txBody>
      </p:sp>
      <p:pic>
        <p:nvPicPr>
          <p:cNvPr id="6" name="Picture 5"/>
          <p:cNvPicPr>
            <a:picLocks noChangeAspect="1"/>
          </p:cNvPicPr>
          <p:nvPr/>
        </p:nvPicPr>
        <p:blipFill>
          <a:blip r:embed="rId2"/>
          <a:stretch>
            <a:fillRect/>
          </a:stretch>
        </p:blipFill>
        <p:spPr>
          <a:xfrm>
            <a:off x="4933553" y="2060848"/>
            <a:ext cx="4181475" cy="3695700"/>
          </a:xfrm>
          <a:prstGeom prst="rect">
            <a:avLst/>
          </a:prstGeom>
        </p:spPr>
      </p:pic>
    </p:spTree>
    <p:extLst>
      <p:ext uri="{BB962C8B-B14F-4D97-AF65-F5344CB8AC3E}">
        <p14:creationId xmlns:p14="http://schemas.microsoft.com/office/powerpoint/2010/main" val="672623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200" dirty="0"/>
              <a:t>12.3.5 Formatting Text.</a:t>
            </a:r>
          </a:p>
        </p:txBody>
      </p:sp>
      <p:sp>
        <p:nvSpPr>
          <p:cNvPr id="3" name="Content Placeholder 2"/>
          <p:cNvSpPr>
            <a:spLocks noGrp="1"/>
          </p:cNvSpPr>
          <p:nvPr>
            <p:ph sz="half" idx="1"/>
          </p:nvPr>
        </p:nvSpPr>
        <p:spPr>
          <a:xfrm>
            <a:off x="72008" y="1096626"/>
            <a:ext cx="3563888" cy="5500726"/>
          </a:xfrm>
          <a:solidFill>
            <a:schemeClr val="tx1"/>
          </a:solidFill>
        </p:spPr>
        <p:txBody>
          <a:bodyPr/>
          <a:lstStyle/>
          <a:p>
            <a:pPr marL="0" indent="0">
              <a:buNone/>
            </a:pPr>
            <a:r>
              <a:rPr lang="en-US" sz="3200" b="1" dirty="0">
                <a:solidFill>
                  <a:schemeClr val="bg1"/>
                </a:solidFill>
              </a:rPr>
              <a:t>Formatting Reverse Text  </a:t>
            </a:r>
          </a:p>
          <a:p>
            <a:pPr marL="0" indent="0">
              <a:buNone/>
            </a:pPr>
            <a:r>
              <a:rPr lang="en-US" sz="2200" dirty="0">
                <a:solidFill>
                  <a:schemeClr val="bg1"/>
                </a:solidFill>
              </a:rPr>
              <a:t>Instead of the usual black text on white background, you might want to emphasize a portion of your document by using reverse text (i.e., white text on black). The process of creating reverse text is a simple one, requiring two main steps: changing the text color to white and creating the black background. </a:t>
            </a:r>
          </a:p>
        </p:txBody>
      </p:sp>
      <p:sp>
        <p:nvSpPr>
          <p:cNvPr id="4" name="Content Placeholder 3"/>
          <p:cNvSpPr>
            <a:spLocks noGrp="1"/>
          </p:cNvSpPr>
          <p:nvPr>
            <p:ph sz="half" idx="2"/>
          </p:nvPr>
        </p:nvSpPr>
        <p:spPr>
          <a:xfrm>
            <a:off x="3779912" y="1071546"/>
            <a:ext cx="5364088" cy="5500726"/>
          </a:xfrm>
        </p:spPr>
        <p:txBody>
          <a:bodyPr/>
          <a:lstStyle/>
          <a:p>
            <a:pPr marL="0" indent="0">
              <a:buNone/>
            </a:pPr>
            <a:r>
              <a:rPr lang="en-US" sz="2200" b="1" u="sng" dirty="0"/>
              <a:t>To set text to white</a:t>
            </a:r>
            <a:r>
              <a:rPr lang="en-US" sz="2200" b="1" dirty="0"/>
              <a:t> </a:t>
            </a:r>
            <a:endParaRPr lang="en-US" sz="2200" b="1" u="sng" dirty="0"/>
          </a:p>
          <a:p>
            <a:pPr lvl="0"/>
            <a:r>
              <a:rPr lang="en-US" sz="2200" dirty="0"/>
              <a:t>Click within the text box you wish to reverse  </a:t>
            </a:r>
          </a:p>
          <a:p>
            <a:pPr lvl="0"/>
            <a:r>
              <a:rPr lang="en-US" sz="2200" dirty="0"/>
              <a:t>Press [</a:t>
            </a:r>
            <a:r>
              <a:rPr lang="en-US" sz="2200" b="1" dirty="0"/>
              <a:t>Ctrl</a:t>
            </a:r>
            <a:r>
              <a:rPr lang="en-US" sz="2200" dirty="0"/>
              <a:t>] + [</a:t>
            </a:r>
            <a:r>
              <a:rPr lang="en-US" sz="2200" b="1" dirty="0"/>
              <a:t>A</a:t>
            </a:r>
            <a:r>
              <a:rPr lang="en-US" sz="2200" dirty="0"/>
              <a:t>] or use mouse to select the text.  </a:t>
            </a:r>
          </a:p>
          <a:p>
            <a:pPr lvl="0"/>
            <a:r>
              <a:rPr lang="en-US" sz="2200" dirty="0"/>
              <a:t>On the </a:t>
            </a:r>
            <a:r>
              <a:rPr lang="en-US" sz="2200" b="1" dirty="0"/>
              <a:t>HOME</a:t>
            </a:r>
            <a:r>
              <a:rPr lang="en-US" sz="2200" dirty="0"/>
              <a:t> tab, </a:t>
            </a:r>
            <a:r>
              <a:rPr lang="en-US" sz="2200" b="1" dirty="0"/>
              <a:t>FONT</a:t>
            </a:r>
            <a:r>
              <a:rPr lang="en-US" sz="2200" dirty="0"/>
              <a:t> group click the arrow next to </a:t>
            </a:r>
            <a:r>
              <a:rPr lang="en-US" sz="2200" b="1" dirty="0"/>
              <a:t>FONT COLOUR</a:t>
            </a:r>
            <a:r>
              <a:rPr lang="en-US" sz="2200" dirty="0"/>
              <a:t> select white. </a:t>
            </a:r>
          </a:p>
          <a:p>
            <a:pPr lvl="0"/>
            <a:r>
              <a:rPr lang="en-US" sz="2200" dirty="0"/>
              <a:t>The text will seemingly disappear. (white on white) </a:t>
            </a:r>
          </a:p>
          <a:p>
            <a:pPr marL="0" indent="0">
              <a:buNone/>
            </a:pPr>
            <a:r>
              <a:rPr lang="en-US" sz="2200" b="1" u="sng" dirty="0"/>
              <a:t>To set background to Black</a:t>
            </a:r>
            <a:r>
              <a:rPr lang="en-US" sz="2200" b="1" dirty="0"/>
              <a:t> </a:t>
            </a:r>
            <a:endParaRPr lang="en-US" sz="2200" b="1" u="sng" dirty="0"/>
          </a:p>
          <a:p>
            <a:r>
              <a:rPr lang="en-US" sz="2200" dirty="0" err="1"/>
              <a:t>i</a:t>
            </a:r>
            <a:r>
              <a:rPr lang="en-US" sz="2200" dirty="0"/>
              <a:t>. On the </a:t>
            </a:r>
            <a:r>
              <a:rPr lang="en-US" sz="2200" b="1" dirty="0"/>
              <a:t>DRAWING TOOLS</a:t>
            </a:r>
            <a:r>
              <a:rPr lang="en-US" sz="2200" dirty="0"/>
              <a:t>, </a:t>
            </a:r>
            <a:r>
              <a:rPr lang="en-US" sz="2200" b="1" dirty="0"/>
              <a:t>FORMAT</a:t>
            </a:r>
            <a:r>
              <a:rPr lang="en-US" sz="2200" dirty="0"/>
              <a:t> contextual tab, click the </a:t>
            </a:r>
            <a:r>
              <a:rPr lang="en-US" sz="2200" b="1" dirty="0"/>
              <a:t>SHAPE FILL</a:t>
            </a:r>
            <a:r>
              <a:rPr lang="en-US" sz="2200" dirty="0"/>
              <a:t> </a:t>
            </a:r>
            <a:r>
              <a:rPr lang="en-US" sz="2200" dirty="0" err="1"/>
              <a:t>colour</a:t>
            </a:r>
            <a:r>
              <a:rPr lang="en-US" sz="2200" dirty="0"/>
              <a:t> and select </a:t>
            </a:r>
            <a:r>
              <a:rPr lang="en-US" sz="2200" b="1" dirty="0"/>
              <a:t>BLACK</a:t>
            </a:r>
            <a:r>
              <a:rPr lang="en-US" sz="2200" dirty="0"/>
              <a:t> </a:t>
            </a:r>
          </a:p>
          <a:p>
            <a:pPr lvl="0"/>
            <a:r>
              <a:rPr lang="en-US" sz="2200" dirty="0"/>
              <a:t>Click </a:t>
            </a:r>
            <a:r>
              <a:rPr lang="en-US" sz="2200" b="1" dirty="0"/>
              <a:t>OK </a:t>
            </a:r>
            <a:r>
              <a:rPr lang="en-US" sz="2200" dirty="0"/>
              <a:t>The text box is </a:t>
            </a:r>
            <a:r>
              <a:rPr lang="en-US" sz="2200" dirty="0" err="1"/>
              <a:t>coloured</a:t>
            </a:r>
            <a:r>
              <a:rPr lang="en-US" sz="2200" dirty="0"/>
              <a:t> black and now contains reverse text.  </a:t>
            </a:r>
          </a:p>
          <a:p>
            <a:endParaRPr lang="en-US" sz="2200" dirty="0"/>
          </a:p>
        </p:txBody>
      </p:sp>
    </p:spTree>
    <p:extLst>
      <p:ext uri="{BB962C8B-B14F-4D97-AF65-F5344CB8AC3E}">
        <p14:creationId xmlns:p14="http://schemas.microsoft.com/office/powerpoint/2010/main" val="3868015977"/>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600" b="1" dirty="0"/>
              <a:t>12.1.1 Meaning of electronic publishing </a:t>
            </a:r>
          </a:p>
        </p:txBody>
      </p:sp>
      <p:sp>
        <p:nvSpPr>
          <p:cNvPr id="3075" name="Subtitle 2"/>
          <p:cNvSpPr>
            <a:spLocks noGrp="1"/>
          </p:cNvSpPr>
          <p:nvPr>
            <p:ph idx="1"/>
          </p:nvPr>
        </p:nvSpPr>
        <p:spPr>
          <a:xfrm>
            <a:off x="0" y="1149624"/>
            <a:ext cx="9144000" cy="5519736"/>
          </a:xfrm>
        </p:spPr>
        <p:txBody>
          <a:bodyPr/>
          <a:lstStyle/>
          <a:p>
            <a:r>
              <a:rPr lang="en-GB" dirty="0"/>
              <a:t>In this chapter, ‘</a:t>
            </a:r>
            <a:r>
              <a:rPr lang="en-GB" b="1" dirty="0"/>
              <a:t>electronic publishing’ </a:t>
            </a:r>
            <a:r>
              <a:rPr lang="en-GB" dirty="0"/>
              <a:t>is used to mean ‘</a:t>
            </a:r>
            <a:r>
              <a:rPr lang="en-GB" b="1" dirty="0"/>
              <a:t>desktop publishing</a:t>
            </a:r>
            <a:r>
              <a:rPr lang="en-GB" dirty="0"/>
              <a:t>’ which refers to laying out text, graphics and pictures in order to produce a professional-looking print publication. </a:t>
            </a:r>
          </a:p>
          <a:p>
            <a:r>
              <a:rPr lang="en-GB" dirty="0"/>
              <a:t>Desktop Publishing (DTP) Software applications provide special tools for fine-tuning the appearance of text and graphics in a document, much more than a word processor would do. </a:t>
            </a:r>
            <a:endParaRPr lang="en-US" dirty="0"/>
          </a:p>
        </p:txBody>
      </p:sp>
    </p:spTree>
    <p:extLst>
      <p:ext uri="{BB962C8B-B14F-4D97-AF65-F5344CB8AC3E}">
        <p14:creationId xmlns:p14="http://schemas.microsoft.com/office/powerpoint/2010/main" val="172509294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r>
              <a:rPr lang="en-GB" sz="3300" dirty="0"/>
              <a:t>12.3.6 Importing  Text</a:t>
            </a:r>
            <a:endParaRPr lang="en-US" dirty="0"/>
          </a:p>
        </p:txBody>
      </p:sp>
      <p:sp>
        <p:nvSpPr>
          <p:cNvPr id="3" name="Content Placeholder 2"/>
          <p:cNvSpPr>
            <a:spLocks noGrp="1"/>
          </p:cNvSpPr>
          <p:nvPr>
            <p:ph sz="half" idx="1"/>
          </p:nvPr>
        </p:nvSpPr>
        <p:spPr>
          <a:xfrm>
            <a:off x="0" y="1071546"/>
            <a:ext cx="9144000" cy="5500726"/>
          </a:xfrm>
        </p:spPr>
        <p:txBody>
          <a:bodyPr/>
          <a:lstStyle/>
          <a:p>
            <a:r>
              <a:rPr lang="en-US" dirty="0"/>
              <a:t>Instead of using Copy and Paste method of importing text into publisher, You can use the </a:t>
            </a:r>
            <a:r>
              <a:rPr lang="en-US" b="1" dirty="0"/>
              <a:t>Insert File </a:t>
            </a:r>
            <a:r>
              <a:rPr lang="en-US" dirty="0"/>
              <a:t>command under the Insert Tab, Text group to import the entire text in an </a:t>
            </a:r>
            <a:r>
              <a:rPr lang="en-US" dirty="0" err="1"/>
              <a:t>exisiting</a:t>
            </a:r>
            <a:r>
              <a:rPr lang="en-US" dirty="0"/>
              <a:t> file such as a word document.  </a:t>
            </a:r>
          </a:p>
        </p:txBody>
      </p:sp>
      <p:sp>
        <p:nvSpPr>
          <p:cNvPr id="4" name="Content Placeholder 3"/>
          <p:cNvSpPr>
            <a:spLocks noGrp="1"/>
          </p:cNvSpPr>
          <p:nvPr>
            <p:ph sz="half" idx="2"/>
          </p:nvPr>
        </p:nvSpPr>
        <p:spPr>
          <a:xfrm>
            <a:off x="0" y="4879375"/>
            <a:ext cx="9143999" cy="1692898"/>
          </a:xfrm>
        </p:spPr>
        <p:txBody>
          <a:bodyPr/>
          <a:lstStyle/>
          <a:p>
            <a:r>
              <a:rPr lang="en-US" sz="2600" dirty="0"/>
              <a:t>You browse for the file with the text you wish to import using the Insert Text dialog box. Publisher creates a page for each of the pages in the file being imported, and also creates linked text boxes with the text for each page.</a:t>
            </a:r>
          </a:p>
        </p:txBody>
      </p:sp>
      <p:pic>
        <p:nvPicPr>
          <p:cNvPr id="5" name="Picture 4"/>
          <p:cNvPicPr>
            <a:picLocks noChangeAspect="1"/>
          </p:cNvPicPr>
          <p:nvPr/>
        </p:nvPicPr>
        <p:blipFill>
          <a:blip r:embed="rId2"/>
          <a:stretch>
            <a:fillRect/>
          </a:stretch>
        </p:blipFill>
        <p:spPr>
          <a:xfrm>
            <a:off x="0" y="2780928"/>
            <a:ext cx="4896544" cy="2054681"/>
          </a:xfrm>
          <a:prstGeom prst="rect">
            <a:avLst/>
          </a:prstGeom>
        </p:spPr>
      </p:pic>
      <p:pic>
        <p:nvPicPr>
          <p:cNvPr id="6" name="Picture 5"/>
          <p:cNvPicPr>
            <a:picLocks noChangeAspect="1"/>
          </p:cNvPicPr>
          <p:nvPr/>
        </p:nvPicPr>
        <p:blipFill>
          <a:blip r:embed="rId3"/>
          <a:stretch>
            <a:fillRect/>
          </a:stretch>
        </p:blipFill>
        <p:spPr>
          <a:xfrm>
            <a:off x="5023354" y="2780928"/>
            <a:ext cx="3993835" cy="1954430"/>
          </a:xfrm>
          <a:prstGeom prst="rect">
            <a:avLst/>
          </a:prstGeom>
        </p:spPr>
      </p:pic>
    </p:spTree>
    <p:extLst>
      <p:ext uri="{BB962C8B-B14F-4D97-AF65-F5344CB8AC3E}">
        <p14:creationId xmlns:p14="http://schemas.microsoft.com/office/powerpoint/2010/main" val="3759234789"/>
      </p:ext>
    </p:extLst>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r>
              <a:rPr lang="en-GB" sz="3300" dirty="0"/>
              <a:t>12.3.6 Importing  Text</a:t>
            </a:r>
            <a:endParaRPr lang="en-US" dirty="0"/>
          </a:p>
        </p:txBody>
      </p:sp>
      <p:sp>
        <p:nvSpPr>
          <p:cNvPr id="3" name="Content Placeholder 2"/>
          <p:cNvSpPr>
            <a:spLocks noGrp="1"/>
          </p:cNvSpPr>
          <p:nvPr>
            <p:ph idx="1"/>
          </p:nvPr>
        </p:nvSpPr>
        <p:spPr/>
        <p:txBody>
          <a:bodyPr/>
          <a:lstStyle/>
          <a:p>
            <a:pPr marL="0" indent="0">
              <a:buNone/>
            </a:pPr>
            <a:r>
              <a:rPr lang="en-US" b="1" dirty="0"/>
              <a:t>Text </a:t>
            </a:r>
            <a:r>
              <a:rPr lang="en-US" b="1" dirty="0" err="1"/>
              <a:t>Autoflow</a:t>
            </a:r>
            <a:endParaRPr lang="en-US" b="1" dirty="0"/>
          </a:p>
          <a:p>
            <a:r>
              <a:rPr lang="en-US" sz="3000" dirty="0"/>
              <a:t>When you import or paste text, Publisher will create the text boxes necessary to accommodate it.  </a:t>
            </a:r>
          </a:p>
          <a:p>
            <a:r>
              <a:rPr lang="en-US" sz="3000" dirty="0"/>
              <a:t>If the text file is larger than the text box, the information will be spread across pages (new pages will be added automatically) using </a:t>
            </a:r>
            <a:r>
              <a:rPr lang="en-US" sz="3000" b="1" dirty="0"/>
              <a:t>AUTOFLOW</a:t>
            </a:r>
            <a:r>
              <a:rPr lang="en-US" sz="3000" dirty="0"/>
              <a:t> creating multiple linked text boxes to allow all the text to be shown.</a:t>
            </a:r>
          </a:p>
          <a:p>
            <a:r>
              <a:rPr lang="en-US" sz="3000" b="1" dirty="0"/>
              <a:t>Linked text </a:t>
            </a:r>
            <a:r>
              <a:rPr lang="en-US" sz="3000" dirty="0"/>
              <a:t>boxes allow text in the same story to be continued in multiple text boxes located on different pages</a:t>
            </a:r>
          </a:p>
        </p:txBody>
      </p:sp>
    </p:spTree>
    <p:extLst>
      <p:ext uri="{BB962C8B-B14F-4D97-AF65-F5344CB8AC3E}">
        <p14:creationId xmlns:p14="http://schemas.microsoft.com/office/powerpoint/2010/main" val="25113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r>
              <a:rPr lang="en-GB" sz="3300" dirty="0"/>
              <a:t>12.3.6 Importing  Text</a:t>
            </a:r>
            <a:endParaRPr lang="en-US" dirty="0"/>
          </a:p>
        </p:txBody>
      </p:sp>
      <p:sp>
        <p:nvSpPr>
          <p:cNvPr id="3" name="Content Placeholder 2"/>
          <p:cNvSpPr>
            <a:spLocks noGrp="1"/>
          </p:cNvSpPr>
          <p:nvPr>
            <p:ph idx="1"/>
          </p:nvPr>
        </p:nvSpPr>
        <p:spPr>
          <a:xfrm>
            <a:off x="0" y="980728"/>
            <a:ext cx="6123022" cy="5519736"/>
          </a:xfrm>
        </p:spPr>
        <p:txBody>
          <a:bodyPr/>
          <a:lstStyle/>
          <a:p>
            <a:pPr marL="0" indent="0">
              <a:buNone/>
            </a:pPr>
            <a:r>
              <a:rPr lang="en-US" b="1" dirty="0"/>
              <a:t>Working with linked text boxes</a:t>
            </a:r>
          </a:p>
          <a:p>
            <a:pPr marL="0" indent="0">
              <a:buNone/>
            </a:pPr>
            <a:r>
              <a:rPr lang="en-US" sz="2400" dirty="0"/>
              <a:t>When text boxes are linked, Publisher gives you visual clues as to whether there is text previous to or following the current text box, and whether there is text in your story that is not yet displayed in your publication.</a:t>
            </a:r>
          </a:p>
        </p:txBody>
      </p:sp>
      <p:grpSp>
        <p:nvGrpSpPr>
          <p:cNvPr id="4" name="Group 3"/>
          <p:cNvGrpSpPr/>
          <p:nvPr/>
        </p:nvGrpSpPr>
        <p:grpSpPr>
          <a:xfrm>
            <a:off x="207163" y="3817311"/>
            <a:ext cx="1944215" cy="1983485"/>
            <a:chOff x="294713" y="126307"/>
            <a:chExt cx="1136748" cy="1159724"/>
          </a:xfrm>
        </p:grpSpPr>
        <p:sp>
          <p:nvSpPr>
            <p:cNvPr id="5" name="Rectangle 4"/>
            <p:cNvSpPr/>
            <p:nvPr/>
          </p:nvSpPr>
          <p:spPr>
            <a:xfrm>
              <a:off x="1377950" y="1137872"/>
              <a:ext cx="53511" cy="148159"/>
            </a:xfrm>
            <a:prstGeom prst="rect">
              <a:avLst/>
            </a:prstGeom>
            <a:ln>
              <a:noFill/>
            </a:ln>
          </p:spPr>
          <p:txBody>
            <a:bodyPr vert="horz" lIns="0" tIns="0" rIns="0" bIns="0" rtlCol="0">
              <a:noAutofit/>
            </a:bodyPr>
            <a:lstStyle/>
            <a:p>
              <a:pPr marL="0" marR="0" indent="0" algn="l">
                <a:lnSpc>
                  <a:spcPct val="107000"/>
                </a:lnSpc>
                <a:spcBef>
                  <a:spcPts val="0"/>
                </a:spcBef>
                <a:spcAft>
                  <a:spcPts val="800"/>
                </a:spcAft>
              </a:pPr>
              <a:r>
                <a:rPr lang="en-US" sz="900">
                  <a:solidFill>
                    <a:srgbClr val="000000"/>
                  </a:solidFill>
                  <a:effectLst/>
                  <a:latin typeface="Verdana" panose="020B0604030504040204" pitchFamily="34" charset="0"/>
                  <a:ea typeface="Verdana" panose="020B0604030504040204" pitchFamily="34" charset="0"/>
                  <a:cs typeface="Verdana" panose="020B0604030504040204" pitchFamily="34" charset="0"/>
                </a:rPr>
                <a:t> </a:t>
              </a:r>
              <a:endParaRPr lang="en-US" sz="1000">
                <a:solidFill>
                  <a:srgbClr val="000000"/>
                </a:solidFill>
                <a:effectLst/>
                <a:latin typeface="Verdana" panose="020B0604030504040204" pitchFamily="34" charset="0"/>
                <a:ea typeface="Verdana" panose="020B0604030504040204" pitchFamily="34" charset="0"/>
                <a:cs typeface="Verdana" panose="020B0604030504040204" pitchFamily="34" charset="0"/>
              </a:endParaRPr>
            </a:p>
          </p:txBody>
        </p:sp>
        <p:pic>
          <p:nvPicPr>
            <p:cNvPr id="6" name="Picture 5"/>
            <p:cNvPicPr/>
            <p:nvPr/>
          </p:nvPicPr>
          <p:blipFill rotWithShape="1">
            <a:blip r:embed="rId2"/>
            <a:srcRect l="21451" t="10001" b="30321"/>
            <a:stretch/>
          </p:blipFill>
          <p:spPr>
            <a:xfrm>
              <a:off x="294713" y="126307"/>
              <a:ext cx="1055933" cy="715740"/>
            </a:xfrm>
            <a:prstGeom prst="rect">
              <a:avLst/>
            </a:prstGeom>
          </p:spPr>
        </p:pic>
        <p:sp>
          <p:nvSpPr>
            <p:cNvPr id="7" name="Shape 8216"/>
            <p:cNvSpPr/>
            <p:nvPr/>
          </p:nvSpPr>
          <p:spPr>
            <a:xfrm>
              <a:off x="294713" y="126307"/>
              <a:ext cx="1062282" cy="715741"/>
            </a:xfrm>
            <a:custGeom>
              <a:avLst/>
              <a:gdLst/>
              <a:ahLst/>
              <a:cxnLst/>
              <a:rect l="0" t="0" r="0" b="0"/>
              <a:pathLst>
                <a:path w="1356995" h="1212063">
                  <a:moveTo>
                    <a:pt x="0" y="1212063"/>
                  </a:moveTo>
                  <a:lnTo>
                    <a:pt x="1356995" y="1212063"/>
                  </a:lnTo>
                  <a:lnTo>
                    <a:pt x="1356995" y="0"/>
                  </a:lnTo>
                  <a:lnTo>
                    <a:pt x="0" y="0"/>
                  </a:lnTo>
                  <a:close/>
                </a:path>
              </a:pathLst>
            </a:custGeom>
            <a:ln w="12700" cap="flat">
              <a:round/>
            </a:ln>
          </p:spPr>
          <p:style>
            <a:lnRef idx="1">
              <a:srgbClr val="000000"/>
            </a:lnRef>
            <a:fillRef idx="0">
              <a:srgbClr val="000000">
                <a:alpha val="0"/>
              </a:srgbClr>
            </a:fillRef>
            <a:effectRef idx="0">
              <a:scrgbClr r="0" g="0" b="0"/>
            </a:effectRef>
            <a:fontRef idx="none"/>
          </p:style>
          <p:txBody>
            <a:bodyPr/>
            <a:lstStyle/>
            <a:p>
              <a:endParaRPr lang="en-US"/>
            </a:p>
          </p:txBody>
        </p:sp>
      </p:grpSp>
      <p:sp>
        <p:nvSpPr>
          <p:cNvPr id="8" name="Rectangle 7"/>
          <p:cNvSpPr/>
          <p:nvPr/>
        </p:nvSpPr>
        <p:spPr>
          <a:xfrm>
            <a:off x="162825" y="5153955"/>
            <a:ext cx="2025467" cy="1477328"/>
          </a:xfrm>
          <a:prstGeom prst="rect">
            <a:avLst/>
          </a:prstGeom>
        </p:spPr>
        <p:txBody>
          <a:bodyPr wrap="square">
            <a:spAutoFit/>
          </a:bodyPr>
          <a:lstStyle/>
          <a:p>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Go to Next Frame: additional text in the next text box </a:t>
            </a:r>
            <a:endParaRPr lang="en-US" dirty="0"/>
          </a:p>
        </p:txBody>
      </p:sp>
      <p:pic>
        <p:nvPicPr>
          <p:cNvPr id="9" name="Picture 8"/>
          <p:cNvPicPr/>
          <p:nvPr/>
        </p:nvPicPr>
        <p:blipFill rotWithShape="1">
          <a:blip r:embed="rId3"/>
          <a:srcRect l="15963" t="6215" r="23517" b="23948"/>
          <a:stretch/>
        </p:blipFill>
        <p:spPr>
          <a:xfrm>
            <a:off x="2318654" y="3645024"/>
            <a:ext cx="1440160" cy="1440161"/>
          </a:xfrm>
          <a:prstGeom prst="rect">
            <a:avLst/>
          </a:prstGeom>
        </p:spPr>
      </p:pic>
      <p:sp>
        <p:nvSpPr>
          <p:cNvPr id="10" name="Rectangle 9"/>
          <p:cNvSpPr/>
          <p:nvPr/>
        </p:nvSpPr>
        <p:spPr>
          <a:xfrm>
            <a:off x="2231746" y="5080631"/>
            <a:ext cx="1884205" cy="1477328"/>
          </a:xfrm>
          <a:prstGeom prst="rect">
            <a:avLst/>
          </a:prstGeom>
        </p:spPr>
        <p:txBody>
          <a:bodyPr wrap="square">
            <a:spAutoFit/>
          </a:bodyPr>
          <a:lstStyle/>
          <a:p>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Go to Previous Frame: additional text in a previous text box </a:t>
            </a:r>
            <a:endParaRPr lang="en-US" dirty="0"/>
          </a:p>
        </p:txBody>
      </p:sp>
      <p:grpSp>
        <p:nvGrpSpPr>
          <p:cNvPr id="11" name="Group 10"/>
          <p:cNvGrpSpPr/>
          <p:nvPr/>
        </p:nvGrpSpPr>
        <p:grpSpPr>
          <a:xfrm>
            <a:off x="4115951" y="3675643"/>
            <a:ext cx="1780616" cy="1507471"/>
            <a:chOff x="261688" y="173327"/>
            <a:chExt cx="1113385" cy="942676"/>
          </a:xfrm>
        </p:grpSpPr>
        <p:sp>
          <p:nvSpPr>
            <p:cNvPr id="12" name="Rectangle 11"/>
            <p:cNvSpPr/>
            <p:nvPr/>
          </p:nvSpPr>
          <p:spPr>
            <a:xfrm>
              <a:off x="1321562" y="967844"/>
              <a:ext cx="53511" cy="148159"/>
            </a:xfrm>
            <a:prstGeom prst="rect">
              <a:avLst/>
            </a:prstGeom>
            <a:ln>
              <a:noFill/>
            </a:ln>
          </p:spPr>
          <p:txBody>
            <a:bodyPr vert="horz" lIns="0" tIns="0" rIns="0" bIns="0" rtlCol="0">
              <a:noAutofit/>
            </a:bodyPr>
            <a:lstStyle/>
            <a:p>
              <a:pPr marL="0" marR="0" indent="0" algn="l">
                <a:lnSpc>
                  <a:spcPct val="107000"/>
                </a:lnSpc>
                <a:spcBef>
                  <a:spcPts val="0"/>
                </a:spcBef>
                <a:spcAft>
                  <a:spcPts val="800"/>
                </a:spcAft>
              </a:pPr>
              <a:r>
                <a:rPr lang="en-US" sz="900">
                  <a:solidFill>
                    <a:srgbClr val="000000"/>
                  </a:solidFill>
                  <a:effectLst/>
                  <a:latin typeface="Verdana" panose="020B0604030504040204" pitchFamily="34" charset="0"/>
                  <a:ea typeface="Verdana" panose="020B0604030504040204" pitchFamily="34" charset="0"/>
                  <a:cs typeface="Verdana" panose="020B0604030504040204" pitchFamily="34" charset="0"/>
                </a:rPr>
                <a:t> </a:t>
              </a:r>
              <a:endParaRPr lang="en-US" sz="1000">
                <a:solidFill>
                  <a:srgbClr val="000000"/>
                </a:solidFill>
                <a:effectLst/>
                <a:latin typeface="Verdana" panose="020B0604030504040204" pitchFamily="34" charset="0"/>
                <a:ea typeface="Verdana" panose="020B0604030504040204" pitchFamily="34" charset="0"/>
                <a:cs typeface="Verdana" panose="020B0604030504040204" pitchFamily="34" charset="0"/>
              </a:endParaRPr>
            </a:p>
          </p:txBody>
        </p:sp>
        <p:pic>
          <p:nvPicPr>
            <p:cNvPr id="13" name="Picture 12"/>
            <p:cNvPicPr/>
            <p:nvPr/>
          </p:nvPicPr>
          <p:blipFill rotWithShape="1">
            <a:blip r:embed="rId4"/>
            <a:srcRect l="20216" t="16232" r="10776" b="9353"/>
            <a:stretch/>
          </p:blipFill>
          <p:spPr>
            <a:xfrm>
              <a:off x="261688" y="173327"/>
              <a:ext cx="900504" cy="765496"/>
            </a:xfrm>
            <a:prstGeom prst="rect">
              <a:avLst/>
            </a:prstGeom>
          </p:spPr>
        </p:pic>
        <p:sp>
          <p:nvSpPr>
            <p:cNvPr id="14" name="Shape 8222"/>
            <p:cNvSpPr/>
            <p:nvPr/>
          </p:nvSpPr>
          <p:spPr>
            <a:xfrm>
              <a:off x="268494" y="173327"/>
              <a:ext cx="902161" cy="765496"/>
            </a:xfrm>
            <a:custGeom>
              <a:avLst/>
              <a:gdLst/>
              <a:ahLst/>
              <a:cxnLst/>
              <a:rect l="0" t="0" r="0" b="0"/>
              <a:pathLst>
                <a:path w="1317625" h="1041400">
                  <a:moveTo>
                    <a:pt x="0" y="1041400"/>
                  </a:moveTo>
                  <a:lnTo>
                    <a:pt x="1317625" y="1041400"/>
                  </a:lnTo>
                  <a:lnTo>
                    <a:pt x="1317625" y="0"/>
                  </a:lnTo>
                  <a:lnTo>
                    <a:pt x="0" y="0"/>
                  </a:lnTo>
                  <a:close/>
                </a:path>
              </a:pathLst>
            </a:custGeom>
            <a:ln w="12700" cap="flat">
              <a:round/>
            </a:ln>
          </p:spPr>
          <p:style>
            <a:lnRef idx="1">
              <a:srgbClr val="000000"/>
            </a:lnRef>
            <a:fillRef idx="0">
              <a:srgbClr val="000000">
                <a:alpha val="0"/>
              </a:srgbClr>
            </a:fillRef>
            <a:effectRef idx="0">
              <a:scrgbClr r="0" g="0" b="0"/>
            </a:effectRef>
            <a:fontRef idx="none"/>
          </p:style>
          <p:txBody>
            <a:bodyPr/>
            <a:lstStyle/>
            <a:p>
              <a:endParaRPr lang="en-US"/>
            </a:p>
          </p:txBody>
        </p:sp>
      </p:grpSp>
      <p:sp>
        <p:nvSpPr>
          <p:cNvPr id="15" name="Rectangle 14"/>
          <p:cNvSpPr/>
          <p:nvPr/>
        </p:nvSpPr>
        <p:spPr>
          <a:xfrm>
            <a:off x="4125353" y="4908410"/>
            <a:ext cx="1814799" cy="1754326"/>
          </a:xfrm>
          <a:prstGeom prst="rect">
            <a:avLst/>
          </a:prstGeom>
        </p:spPr>
        <p:txBody>
          <a:bodyPr wrap="square">
            <a:spAutoFit/>
          </a:bodyPr>
          <a:lstStyle/>
          <a:p>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Text in Overflow: additional text not displayed in a text box </a:t>
            </a:r>
            <a:endParaRPr lang="en-US" dirty="0"/>
          </a:p>
        </p:txBody>
      </p:sp>
      <p:pic>
        <p:nvPicPr>
          <p:cNvPr id="16" name="Picture 15"/>
          <p:cNvPicPr>
            <a:picLocks noChangeAspect="1"/>
          </p:cNvPicPr>
          <p:nvPr/>
        </p:nvPicPr>
        <p:blipFill>
          <a:blip r:embed="rId5"/>
          <a:stretch>
            <a:fillRect/>
          </a:stretch>
        </p:blipFill>
        <p:spPr>
          <a:xfrm>
            <a:off x="6012160" y="1066799"/>
            <a:ext cx="3090156" cy="2426255"/>
          </a:xfrm>
          <a:prstGeom prst="rect">
            <a:avLst/>
          </a:prstGeom>
        </p:spPr>
      </p:pic>
      <p:sp>
        <p:nvSpPr>
          <p:cNvPr id="17" name="Rectangle 16"/>
          <p:cNvSpPr/>
          <p:nvPr/>
        </p:nvSpPr>
        <p:spPr>
          <a:xfrm>
            <a:off x="5580112" y="3538105"/>
            <a:ext cx="3559328" cy="2945678"/>
          </a:xfrm>
          <a:prstGeom prst="rect">
            <a:avLst/>
          </a:prstGeom>
        </p:spPr>
        <p:txBody>
          <a:bodyPr wrap="square">
            <a:spAutoFit/>
          </a:bodyPr>
          <a:lstStyle/>
          <a:p>
            <a:pPr marL="360680" marR="4445" indent="1270" algn="just">
              <a:lnSpc>
                <a:spcPct val="103000"/>
              </a:lnSpc>
              <a:spcBef>
                <a:spcPts val="0"/>
              </a:spcBef>
              <a:spcAft>
                <a:spcPts val="565"/>
              </a:spcAft>
            </a:pP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You will be using the linking group on the text box contextual tab as you work with linked text boxes. This group allows the linking and unlinking of text boxes and the ability to move from one linked text box to another forward or backward.  </a:t>
            </a:r>
            <a:endParaRPr lang="en-US" sz="1800" dirty="0">
              <a:solidFill>
                <a:srgbClr val="000000"/>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52197702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12.3.7 Adding Page Numbers</a:t>
            </a:r>
          </a:p>
        </p:txBody>
      </p:sp>
      <p:sp>
        <p:nvSpPr>
          <p:cNvPr id="3" name="Content Placeholder 2"/>
          <p:cNvSpPr>
            <a:spLocks noGrp="1"/>
          </p:cNvSpPr>
          <p:nvPr>
            <p:ph idx="1"/>
          </p:nvPr>
        </p:nvSpPr>
        <p:spPr>
          <a:xfrm>
            <a:off x="0" y="980728"/>
            <a:ext cx="9144000" cy="5519736"/>
          </a:xfrm>
        </p:spPr>
        <p:txBody>
          <a:bodyPr/>
          <a:lstStyle/>
          <a:p>
            <a:r>
              <a:rPr lang="en-US" sz="2800" dirty="0"/>
              <a:t>One useful elements that can be included on the master page(s) is automatic page numbering. Using automatic page numbering on the master page provides consistent placement and formatting of page numbers.  </a:t>
            </a:r>
          </a:p>
          <a:p>
            <a:pPr marL="0" indent="0">
              <a:buNone/>
            </a:pPr>
            <a:r>
              <a:rPr lang="en-US" sz="2800" b="1" dirty="0"/>
              <a:t>To add page numbers in master pages </a:t>
            </a:r>
          </a:p>
          <a:p>
            <a:pPr marL="971550" lvl="1" indent="-514350">
              <a:buFont typeface="+mj-lt"/>
              <a:buAutoNum type="romanLcPeriod"/>
            </a:pPr>
            <a:r>
              <a:rPr lang="en-US" sz="2400" dirty="0"/>
              <a:t>From the </a:t>
            </a:r>
            <a:r>
              <a:rPr lang="en-US" sz="2400" b="1" dirty="0"/>
              <a:t>VIEW</a:t>
            </a:r>
            <a:r>
              <a:rPr lang="en-US" sz="2400" dirty="0"/>
              <a:t> tab, select </a:t>
            </a:r>
            <a:r>
              <a:rPr lang="en-US" sz="2400" b="1" dirty="0"/>
              <a:t>MASTER PAGE</a:t>
            </a:r>
            <a:r>
              <a:rPr lang="en-US" sz="2400" dirty="0"/>
              <a:t> View </a:t>
            </a:r>
          </a:p>
          <a:p>
            <a:pPr marL="971550" lvl="1" indent="-514350">
              <a:buFont typeface="+mj-lt"/>
              <a:buAutoNum type="romanLcPeriod"/>
            </a:pPr>
            <a:r>
              <a:rPr lang="en-US" sz="2400" dirty="0"/>
              <a:t>If you have multiple master pages, select which master you wish to add page numbering to, from the navigation pane.</a:t>
            </a:r>
          </a:p>
          <a:p>
            <a:pPr marL="971550" lvl="1" indent="-514350">
              <a:buFont typeface="+mj-lt"/>
              <a:buAutoNum type="romanLcPeriod"/>
            </a:pPr>
            <a:r>
              <a:rPr lang="en-US" sz="2400" dirty="0"/>
              <a:t>Click the </a:t>
            </a:r>
            <a:r>
              <a:rPr lang="en-US" sz="2400" b="1" dirty="0"/>
              <a:t>Show Header / Footer</a:t>
            </a:r>
            <a:r>
              <a:rPr lang="en-US" sz="2400" dirty="0"/>
              <a:t> button on the master page tab. </a:t>
            </a:r>
          </a:p>
          <a:p>
            <a:pPr marL="971550" lvl="1" indent="-514350">
              <a:buFont typeface="+mj-lt"/>
              <a:buAutoNum type="romanLcPeriod"/>
            </a:pPr>
            <a:r>
              <a:rPr lang="en-US" sz="2400" dirty="0"/>
              <a:t>Automatically, the header and footer text boxes will appear on your master page. </a:t>
            </a:r>
          </a:p>
          <a:p>
            <a:pPr marL="971550" lvl="1" indent="-514350">
              <a:buFont typeface="+mj-lt"/>
              <a:buAutoNum type="romanLcPeriod"/>
            </a:pPr>
            <a:r>
              <a:rPr lang="en-US" sz="2400" dirty="0"/>
              <a:t>The Insert Page Number, Date and Time buttons should now be available.</a:t>
            </a:r>
          </a:p>
        </p:txBody>
      </p:sp>
    </p:spTree>
    <p:extLst>
      <p:ext uri="{BB962C8B-B14F-4D97-AF65-F5344CB8AC3E}">
        <p14:creationId xmlns:p14="http://schemas.microsoft.com/office/powerpoint/2010/main" val="28609912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12.3.7 Adding Page Numbers</a:t>
            </a:r>
          </a:p>
        </p:txBody>
      </p:sp>
      <p:pic>
        <p:nvPicPr>
          <p:cNvPr id="4" name="Content Placeholder 3"/>
          <p:cNvPicPr>
            <a:picLocks noGrp="1" noChangeAspect="1"/>
          </p:cNvPicPr>
          <p:nvPr>
            <p:ph sz="half" idx="1"/>
          </p:nvPr>
        </p:nvPicPr>
        <p:blipFill rotWithShape="1">
          <a:blip r:embed="rId2"/>
          <a:srcRect t="6102"/>
          <a:stretch/>
        </p:blipFill>
        <p:spPr>
          <a:xfrm>
            <a:off x="44204" y="836712"/>
            <a:ext cx="9064300" cy="3324717"/>
          </a:xfrm>
          <a:prstGeom prst="rect">
            <a:avLst/>
          </a:prstGeom>
        </p:spPr>
      </p:pic>
      <p:sp>
        <p:nvSpPr>
          <p:cNvPr id="5" name="Content Placeholder 4"/>
          <p:cNvSpPr>
            <a:spLocks noGrp="1"/>
          </p:cNvSpPr>
          <p:nvPr>
            <p:ph sz="half" idx="2"/>
          </p:nvPr>
        </p:nvSpPr>
        <p:spPr>
          <a:xfrm>
            <a:off x="0" y="4077072"/>
            <a:ext cx="9144000" cy="2592288"/>
          </a:xfrm>
        </p:spPr>
        <p:txBody>
          <a:bodyPr/>
          <a:lstStyle/>
          <a:p>
            <a:pPr marL="400050" lvl="0" indent="-400050">
              <a:spcBef>
                <a:spcPts val="0"/>
              </a:spcBef>
              <a:buFont typeface="+mj-lt"/>
              <a:buAutoNum type="romanLcPeriod" startAt="6"/>
            </a:pPr>
            <a:r>
              <a:rPr lang="en-US" sz="2000" dirty="0"/>
              <a:t>Position your cursor at the position in the footer or header you wish to insert the page numbering. </a:t>
            </a:r>
          </a:p>
          <a:p>
            <a:pPr marL="400050" lvl="0" indent="-400050">
              <a:spcBef>
                <a:spcPts val="0"/>
              </a:spcBef>
              <a:buFont typeface="+mj-lt"/>
              <a:buAutoNum type="romanLcPeriod" startAt="6"/>
            </a:pPr>
            <a:r>
              <a:rPr lang="en-US" sz="2000" dirty="0"/>
              <a:t>Click on the insert page number button from the ribbon to insert the page number. </a:t>
            </a:r>
          </a:p>
          <a:p>
            <a:pPr marL="400050" lvl="0" indent="-400050">
              <a:spcBef>
                <a:spcPts val="0"/>
              </a:spcBef>
              <a:buFont typeface="+mj-lt"/>
              <a:buAutoNum type="romanLcPeriod" startAt="6"/>
            </a:pPr>
            <a:r>
              <a:rPr lang="en-US" sz="2000" dirty="0"/>
              <a:t>You may insert date and time fields at any point in the header or footer in the same manner.</a:t>
            </a:r>
          </a:p>
          <a:p>
            <a:pPr marL="400050" lvl="0" indent="-400050">
              <a:spcBef>
                <a:spcPts val="0"/>
              </a:spcBef>
              <a:buFont typeface="+mj-lt"/>
              <a:buAutoNum type="romanLcPeriod" startAt="6"/>
            </a:pPr>
            <a:r>
              <a:rPr lang="en-US" sz="2000" dirty="0"/>
              <a:t>You may enter any other text in the header or footer to appear on any page </a:t>
            </a:r>
          </a:p>
          <a:p>
            <a:pPr marL="400050" lvl="0" indent="-400050">
              <a:spcBef>
                <a:spcPts val="0"/>
              </a:spcBef>
              <a:buFont typeface="+mj-lt"/>
              <a:buAutoNum type="romanLcPeriod" startAt="6"/>
            </a:pPr>
            <a:r>
              <a:rPr lang="en-US" sz="2000" dirty="0"/>
              <a:t>Close master page view to and apply the master to see the page numbering appear on your publication. </a:t>
            </a:r>
          </a:p>
          <a:p>
            <a:pPr marL="400050" indent="-400050">
              <a:buFont typeface="+mj-lt"/>
              <a:buAutoNum type="romanLcPeriod" startAt="6"/>
            </a:pPr>
            <a:endParaRPr lang="en-US" sz="1800" dirty="0"/>
          </a:p>
        </p:txBody>
      </p:sp>
    </p:spTree>
    <p:extLst>
      <p:ext uri="{BB962C8B-B14F-4D97-AF65-F5344CB8AC3E}">
        <p14:creationId xmlns:p14="http://schemas.microsoft.com/office/powerpoint/2010/main" val="2155260272"/>
      </p:ext>
    </p:extLst>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12.3.8 Checking Spelling.</a:t>
            </a:r>
          </a:p>
        </p:txBody>
      </p:sp>
      <p:sp>
        <p:nvSpPr>
          <p:cNvPr id="3" name="Content Placeholder 2"/>
          <p:cNvSpPr>
            <a:spLocks noGrp="1"/>
          </p:cNvSpPr>
          <p:nvPr>
            <p:ph sz="half" idx="1"/>
          </p:nvPr>
        </p:nvSpPr>
        <p:spPr>
          <a:xfrm>
            <a:off x="0" y="1071546"/>
            <a:ext cx="3995936" cy="5500726"/>
          </a:xfrm>
        </p:spPr>
        <p:txBody>
          <a:bodyPr/>
          <a:lstStyle/>
          <a:p>
            <a:r>
              <a:rPr lang="en-US" dirty="0"/>
              <a:t>Spell Check is a feature that checks for spelling errors in a document. Spell Check can be useful in preventing embarrassing mistakes, but be aware that Spell Check is not always right.  </a:t>
            </a:r>
          </a:p>
          <a:p>
            <a:r>
              <a:rPr lang="en-US" dirty="0"/>
              <a:t>Spelling can be checked simultaneously with grammar.  </a:t>
            </a:r>
          </a:p>
          <a:p>
            <a:endParaRPr lang="en-US" dirty="0"/>
          </a:p>
        </p:txBody>
      </p:sp>
      <p:sp>
        <p:nvSpPr>
          <p:cNvPr id="6" name="Content Placeholder 5"/>
          <p:cNvSpPr>
            <a:spLocks noGrp="1"/>
          </p:cNvSpPr>
          <p:nvPr>
            <p:ph sz="half" idx="2"/>
          </p:nvPr>
        </p:nvSpPr>
        <p:spPr>
          <a:xfrm>
            <a:off x="3851920" y="1071546"/>
            <a:ext cx="5292080" cy="5500726"/>
          </a:xfrm>
        </p:spPr>
        <p:txBody>
          <a:bodyPr/>
          <a:lstStyle/>
          <a:p>
            <a:r>
              <a:rPr lang="en-US" sz="2600" dirty="0"/>
              <a:t>By default, Spell Check is automatically on whenever an Office program is open. When you turn this feature off, Spell Check will not run as you work on your document. The feature can be easily activated using the Review command tab. You can also check the spelling in a document after you are finished typing. </a:t>
            </a:r>
          </a:p>
          <a:p>
            <a:pPr lvl="0"/>
            <a:r>
              <a:rPr lang="en-US" sz="2600" dirty="0"/>
              <a:t>To activate, from the </a:t>
            </a:r>
            <a:r>
              <a:rPr lang="en-US" sz="2600" b="1" dirty="0"/>
              <a:t>REVIEW</a:t>
            </a:r>
            <a:r>
              <a:rPr lang="en-US" sz="2600" dirty="0"/>
              <a:t> tab, in the </a:t>
            </a:r>
            <a:r>
              <a:rPr lang="en-US" sz="2600" b="1" dirty="0"/>
              <a:t>PROOFING</a:t>
            </a:r>
            <a:r>
              <a:rPr lang="en-US" sz="2600" dirty="0"/>
              <a:t> group, click</a:t>
            </a:r>
            <a:r>
              <a:rPr lang="en-US" sz="2600" b="1" dirty="0"/>
              <a:t> SPELLING or </a:t>
            </a:r>
            <a:r>
              <a:rPr lang="en-US" dirty="0"/>
              <a:t>Press [</a:t>
            </a:r>
            <a:r>
              <a:rPr lang="en-US" b="1" dirty="0"/>
              <a:t>F7</a:t>
            </a:r>
            <a:r>
              <a:rPr lang="en-US" dirty="0"/>
              <a:t>] </a:t>
            </a:r>
          </a:p>
        </p:txBody>
      </p:sp>
    </p:spTree>
    <p:extLst>
      <p:ext uri="{BB962C8B-B14F-4D97-AF65-F5344CB8AC3E}">
        <p14:creationId xmlns:p14="http://schemas.microsoft.com/office/powerpoint/2010/main" val="3439803026"/>
      </p:ext>
    </p:extLst>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12.3.8 Checking Spelling.</a:t>
            </a:r>
          </a:p>
        </p:txBody>
      </p:sp>
      <p:sp>
        <p:nvSpPr>
          <p:cNvPr id="3" name="Content Placeholder 2"/>
          <p:cNvSpPr>
            <a:spLocks noGrp="1"/>
          </p:cNvSpPr>
          <p:nvPr>
            <p:ph sz="half" idx="1"/>
          </p:nvPr>
        </p:nvSpPr>
        <p:spPr>
          <a:xfrm>
            <a:off x="0" y="1071546"/>
            <a:ext cx="3995936" cy="5500726"/>
          </a:xfrm>
        </p:spPr>
        <p:txBody>
          <a:bodyPr/>
          <a:lstStyle/>
          <a:p>
            <a:pPr lvl="0"/>
            <a:r>
              <a:rPr lang="en-US" dirty="0"/>
              <a:t>The </a:t>
            </a:r>
            <a:r>
              <a:rPr lang="en-US" b="1" dirty="0"/>
              <a:t>CHECK SPELLING</a:t>
            </a:r>
            <a:r>
              <a:rPr lang="en-US" dirty="0"/>
              <a:t> dialog box appears.  </a:t>
            </a:r>
          </a:p>
          <a:p>
            <a:pPr lvl="0"/>
            <a:r>
              <a:rPr lang="en-US" dirty="0"/>
              <a:t>Make the desired selection for each misspelling, choices as per previous table. </a:t>
            </a:r>
          </a:p>
          <a:p>
            <a:r>
              <a:rPr lang="en-US" dirty="0"/>
              <a:t>When Spell Check is complete, in the dialog box that appears informing you of completion, click </a:t>
            </a:r>
            <a:r>
              <a:rPr lang="en-US" b="1" dirty="0"/>
              <a:t>OK</a:t>
            </a:r>
            <a:r>
              <a:rPr lang="en-US" dirty="0"/>
              <a:t> to close all dialogs. </a:t>
            </a:r>
          </a:p>
        </p:txBody>
      </p:sp>
      <p:sp>
        <p:nvSpPr>
          <p:cNvPr id="6" name="Content Placeholder 5"/>
          <p:cNvSpPr>
            <a:spLocks noGrp="1"/>
          </p:cNvSpPr>
          <p:nvPr>
            <p:ph sz="half" idx="2"/>
          </p:nvPr>
        </p:nvSpPr>
        <p:spPr>
          <a:xfrm>
            <a:off x="3851920" y="3933056"/>
            <a:ext cx="5292080" cy="2639216"/>
          </a:xfrm>
        </p:spPr>
        <p:txBody>
          <a:bodyPr/>
          <a:lstStyle/>
          <a:p>
            <a:r>
              <a:rPr lang="en-US" sz="2400" dirty="0"/>
              <a:t>NB: Modifying text in a dictionary can be useful so that Spell Check does not mark certain words and names as misspelled. In order to remove words from or add words to a dictionary, you go to the </a:t>
            </a:r>
            <a:r>
              <a:rPr lang="en-US" sz="2400" b="1" dirty="0"/>
              <a:t>FILE</a:t>
            </a:r>
            <a:r>
              <a:rPr lang="en-US" sz="2400" dirty="0"/>
              <a:t> tab, and click </a:t>
            </a:r>
            <a:r>
              <a:rPr lang="en-US" sz="2400" b="1" dirty="0"/>
              <a:t>OPTIONS&gt;</a:t>
            </a:r>
            <a:r>
              <a:rPr lang="en-US" sz="2400" dirty="0"/>
              <a:t> </a:t>
            </a:r>
            <a:r>
              <a:rPr lang="en-US" sz="2400" b="1" dirty="0"/>
              <a:t>CATEGORIES</a:t>
            </a:r>
            <a:r>
              <a:rPr lang="en-US" sz="2400" dirty="0"/>
              <a:t> &gt; </a:t>
            </a:r>
            <a:r>
              <a:rPr lang="en-US" sz="2400" b="1" dirty="0"/>
              <a:t>PROOFING.</a:t>
            </a:r>
            <a:r>
              <a:rPr lang="en-US" sz="2400" dirty="0"/>
              <a:t>   </a:t>
            </a:r>
          </a:p>
          <a:p>
            <a:endParaRPr lang="en-US" sz="2400" dirty="0"/>
          </a:p>
        </p:txBody>
      </p:sp>
      <p:pic>
        <p:nvPicPr>
          <p:cNvPr id="4" name="Picture 3"/>
          <p:cNvPicPr>
            <a:picLocks noChangeAspect="1"/>
          </p:cNvPicPr>
          <p:nvPr/>
        </p:nvPicPr>
        <p:blipFill>
          <a:blip r:embed="rId2"/>
          <a:stretch>
            <a:fillRect/>
          </a:stretch>
        </p:blipFill>
        <p:spPr>
          <a:xfrm>
            <a:off x="3851920" y="1052736"/>
            <a:ext cx="5201957" cy="2880320"/>
          </a:xfrm>
          <a:prstGeom prst="rect">
            <a:avLst/>
          </a:prstGeom>
        </p:spPr>
      </p:pic>
    </p:spTree>
    <p:extLst>
      <p:ext uri="{BB962C8B-B14F-4D97-AF65-F5344CB8AC3E}">
        <p14:creationId xmlns:p14="http://schemas.microsoft.com/office/powerpoint/2010/main" val="115990246"/>
      </p:ext>
    </p:extLst>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12.3.9 Changing Spacing.</a:t>
            </a:r>
          </a:p>
        </p:txBody>
      </p:sp>
      <p:sp>
        <p:nvSpPr>
          <p:cNvPr id="3" name="Content Placeholder 2"/>
          <p:cNvSpPr>
            <a:spLocks noGrp="1"/>
          </p:cNvSpPr>
          <p:nvPr>
            <p:ph idx="1"/>
          </p:nvPr>
        </p:nvSpPr>
        <p:spPr/>
        <p:txBody>
          <a:bodyPr/>
          <a:lstStyle/>
          <a:p>
            <a:r>
              <a:rPr lang="en-US" sz="3000" dirty="0"/>
              <a:t>Publisher automatically adds add spacing between lines and paragraphs, but allows it to change it as needed. </a:t>
            </a:r>
          </a:p>
          <a:p>
            <a:r>
              <a:rPr lang="en-US" sz="3000" dirty="0"/>
              <a:t>Like </a:t>
            </a:r>
            <a:r>
              <a:rPr lang="en-US" sz="3000" b="1" dirty="0"/>
              <a:t>character</a:t>
            </a:r>
            <a:r>
              <a:rPr lang="en-US" sz="3000" dirty="0"/>
              <a:t> and </a:t>
            </a:r>
            <a:r>
              <a:rPr lang="en-US" sz="3000" b="1" dirty="0"/>
              <a:t>word</a:t>
            </a:r>
            <a:r>
              <a:rPr lang="en-US" sz="3000" dirty="0"/>
              <a:t> spacing, the right amount of </a:t>
            </a:r>
            <a:r>
              <a:rPr lang="en-US" sz="3000" b="1" dirty="0"/>
              <a:t>line</a:t>
            </a:r>
            <a:r>
              <a:rPr lang="en-US" sz="3000" dirty="0"/>
              <a:t> spacing makes text easier to read.</a:t>
            </a:r>
          </a:p>
          <a:p>
            <a:r>
              <a:rPr lang="en-US" sz="3000" dirty="0"/>
              <a:t>The amount of space between lines of text is called </a:t>
            </a:r>
            <a:r>
              <a:rPr lang="en-US" sz="3000" b="1" dirty="0">
                <a:solidFill>
                  <a:srgbClr val="C00000"/>
                </a:solidFill>
              </a:rPr>
              <a:t>leading</a:t>
            </a:r>
            <a:r>
              <a:rPr lang="en-US" sz="3000" dirty="0"/>
              <a:t>, while the amount of space between paragraphs is called </a:t>
            </a:r>
            <a:r>
              <a:rPr lang="en-US" sz="3000" b="1" dirty="0"/>
              <a:t>paragraph spacing</a:t>
            </a:r>
            <a:r>
              <a:rPr lang="en-US" sz="3000" dirty="0"/>
              <a:t>. </a:t>
            </a:r>
          </a:p>
          <a:p>
            <a:r>
              <a:rPr lang="en-US" sz="3000" dirty="0"/>
              <a:t>You can also adjust spacing by changing the margins within a text box, which can create the appearance of </a:t>
            </a:r>
            <a:r>
              <a:rPr lang="en-US" sz="3000" b="1" dirty="0"/>
              <a:t>white space </a:t>
            </a:r>
            <a:r>
              <a:rPr lang="en-US" sz="3000" dirty="0"/>
              <a:t>between text boxes or objects that are immediately adjacent to one another. </a:t>
            </a:r>
          </a:p>
        </p:txBody>
      </p:sp>
    </p:spTree>
    <p:extLst>
      <p:ext uri="{BB962C8B-B14F-4D97-AF65-F5344CB8AC3E}">
        <p14:creationId xmlns:p14="http://schemas.microsoft.com/office/powerpoint/2010/main" val="8237710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12.3.9 Changing Spacing.</a:t>
            </a:r>
          </a:p>
        </p:txBody>
      </p:sp>
      <p:sp>
        <p:nvSpPr>
          <p:cNvPr id="3" name="Content Placeholder 2"/>
          <p:cNvSpPr>
            <a:spLocks noGrp="1"/>
          </p:cNvSpPr>
          <p:nvPr>
            <p:ph idx="1"/>
          </p:nvPr>
        </p:nvSpPr>
        <p:spPr>
          <a:xfrm>
            <a:off x="0" y="1066800"/>
            <a:ext cx="4572000" cy="5519736"/>
          </a:xfrm>
        </p:spPr>
        <p:txBody>
          <a:bodyPr/>
          <a:lstStyle/>
          <a:p>
            <a:pPr marL="0" indent="0">
              <a:buNone/>
            </a:pPr>
            <a:r>
              <a:rPr lang="en-US" b="1" dirty="0"/>
              <a:t>To set line spacing  </a:t>
            </a:r>
            <a:endParaRPr lang="en-US" b="1" u="sng" dirty="0"/>
          </a:p>
          <a:p>
            <a:pPr marL="571500" lvl="0" indent="-571500">
              <a:buFont typeface="+mj-lt"/>
              <a:buAutoNum type="romanLcPeriod"/>
            </a:pPr>
            <a:r>
              <a:rPr lang="en-US" dirty="0"/>
              <a:t>Place the insertion point in the paragraph you want to adjust  </a:t>
            </a:r>
          </a:p>
          <a:p>
            <a:pPr marL="571500" lvl="0" indent="-571500">
              <a:buFont typeface="+mj-lt"/>
              <a:buAutoNum type="romanLcPeriod"/>
            </a:pPr>
            <a:r>
              <a:rPr lang="en-US" dirty="0"/>
              <a:t>From the </a:t>
            </a:r>
            <a:r>
              <a:rPr lang="en-US" b="1" dirty="0"/>
              <a:t>HOME</a:t>
            </a:r>
            <a:r>
              <a:rPr lang="en-US" dirty="0"/>
              <a:t> tab, Click the dialog box launcher in the </a:t>
            </a:r>
            <a:r>
              <a:rPr lang="en-US" b="1" dirty="0"/>
              <a:t>PARAGRAPH </a:t>
            </a:r>
            <a:r>
              <a:rPr lang="en-US" dirty="0"/>
              <a:t>group The </a:t>
            </a:r>
            <a:r>
              <a:rPr lang="en-US" b="1" dirty="0"/>
              <a:t>PARAGRAPH</a:t>
            </a:r>
            <a:r>
              <a:rPr lang="en-US" dirty="0"/>
              <a:t> dialog box appears.  </a:t>
            </a:r>
          </a:p>
          <a:p>
            <a:endParaRPr lang="en-US" sz="3000" dirty="0"/>
          </a:p>
        </p:txBody>
      </p:sp>
      <p:pic>
        <p:nvPicPr>
          <p:cNvPr id="4" name="Picture 3"/>
          <p:cNvPicPr>
            <a:picLocks noChangeAspect="1"/>
          </p:cNvPicPr>
          <p:nvPr/>
        </p:nvPicPr>
        <p:blipFill>
          <a:blip r:embed="rId2"/>
          <a:stretch>
            <a:fillRect/>
          </a:stretch>
        </p:blipFill>
        <p:spPr>
          <a:xfrm>
            <a:off x="4788024" y="1052736"/>
            <a:ext cx="4258816" cy="5487943"/>
          </a:xfrm>
          <a:prstGeom prst="rect">
            <a:avLst/>
          </a:prstGeom>
        </p:spPr>
      </p:pic>
    </p:spTree>
    <p:extLst>
      <p:ext uri="{BB962C8B-B14F-4D97-AF65-F5344CB8AC3E}">
        <p14:creationId xmlns:p14="http://schemas.microsoft.com/office/powerpoint/2010/main" val="23766231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12.3.9 Changing Spacing.</a:t>
            </a:r>
          </a:p>
        </p:txBody>
      </p:sp>
      <p:sp>
        <p:nvSpPr>
          <p:cNvPr id="3" name="Content Placeholder 2"/>
          <p:cNvSpPr>
            <a:spLocks noGrp="1"/>
          </p:cNvSpPr>
          <p:nvPr>
            <p:ph idx="1"/>
          </p:nvPr>
        </p:nvSpPr>
        <p:spPr>
          <a:xfrm>
            <a:off x="0" y="1066800"/>
            <a:ext cx="9144000" cy="5519736"/>
          </a:xfrm>
        </p:spPr>
        <p:txBody>
          <a:bodyPr/>
          <a:lstStyle/>
          <a:p>
            <a:pPr marL="571500" lvl="0" indent="-571500">
              <a:buFont typeface="+mj-lt"/>
              <a:buAutoNum type="romanLcPeriod" startAt="3"/>
            </a:pPr>
            <a:r>
              <a:rPr lang="en-US" sz="3600" dirty="0"/>
              <a:t>Select the </a:t>
            </a:r>
            <a:r>
              <a:rPr lang="en-US" sz="3600" b="1" dirty="0"/>
              <a:t>INDENTS AND SPACING</a:t>
            </a:r>
            <a:r>
              <a:rPr lang="en-US" sz="3600" dirty="0"/>
              <a:t> tab  </a:t>
            </a:r>
          </a:p>
          <a:p>
            <a:pPr marL="571500" lvl="0" indent="-571500">
              <a:buFont typeface="+mj-lt"/>
              <a:buAutoNum type="romanLcPeriod" startAt="3"/>
            </a:pPr>
            <a:r>
              <a:rPr lang="en-US" sz="3600" dirty="0"/>
              <a:t>Under </a:t>
            </a:r>
            <a:r>
              <a:rPr lang="en-US" sz="3600" b="1" dirty="0"/>
              <a:t>LINE SPACING</a:t>
            </a:r>
            <a:r>
              <a:rPr lang="en-US" sz="3600" dirty="0"/>
              <a:t>, in the </a:t>
            </a:r>
            <a:r>
              <a:rPr lang="en-US" sz="3600" b="1" dirty="0"/>
              <a:t>BETWEEN LINES</a:t>
            </a:r>
            <a:r>
              <a:rPr lang="en-US" sz="3600" dirty="0"/>
              <a:t> text box, type the appropriate number or use the nudge buttons to select a value.</a:t>
            </a:r>
          </a:p>
          <a:p>
            <a:pPr marL="571500" lvl="0" indent="-571500">
              <a:buFont typeface="+mj-lt"/>
              <a:buAutoNum type="romanLcPeriod" startAt="3"/>
            </a:pPr>
            <a:r>
              <a:rPr lang="en-US" sz="3600" dirty="0"/>
              <a:t>The units displayed in this list (</a:t>
            </a:r>
            <a:r>
              <a:rPr lang="en-US" sz="3600" dirty="0" err="1"/>
              <a:t>sp</a:t>
            </a:r>
            <a:r>
              <a:rPr lang="en-US" sz="3600" dirty="0"/>
              <a:t>) are spaces (e.g., double or single spaced).   </a:t>
            </a:r>
          </a:p>
          <a:p>
            <a:pPr marL="571500" lvl="0" indent="-571500">
              <a:buFont typeface="+mj-lt"/>
              <a:buAutoNum type="romanLcPeriod" startAt="3"/>
            </a:pPr>
            <a:r>
              <a:rPr lang="en-US" sz="3600" dirty="0"/>
              <a:t>Click </a:t>
            </a:r>
            <a:r>
              <a:rPr lang="en-US" sz="3600" b="1" dirty="0"/>
              <a:t>OK.  </a:t>
            </a:r>
            <a:r>
              <a:rPr lang="en-US" sz="3600" dirty="0"/>
              <a:t> </a:t>
            </a:r>
          </a:p>
          <a:p>
            <a:pPr marL="571500" lvl="0" indent="-571500">
              <a:buFont typeface="+mj-lt"/>
              <a:buAutoNum type="romanLcPeriod" startAt="3"/>
            </a:pPr>
            <a:r>
              <a:rPr lang="en-US" sz="3600" dirty="0"/>
              <a:t>The new line spacing is applied to the lines of the paragraph.   </a:t>
            </a:r>
          </a:p>
        </p:txBody>
      </p:sp>
    </p:spTree>
    <p:extLst>
      <p:ext uri="{BB962C8B-B14F-4D97-AF65-F5344CB8AC3E}">
        <p14:creationId xmlns:p14="http://schemas.microsoft.com/office/powerpoint/2010/main" val="2740701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600" b="1" dirty="0"/>
              <a:t>12.1.2 Examples of electronic publishing software </a:t>
            </a:r>
          </a:p>
        </p:txBody>
      </p:sp>
      <p:sp>
        <p:nvSpPr>
          <p:cNvPr id="3075" name="Subtitle 2"/>
          <p:cNvSpPr>
            <a:spLocks noGrp="1"/>
          </p:cNvSpPr>
          <p:nvPr>
            <p:ph sz="half" idx="1"/>
          </p:nvPr>
        </p:nvSpPr>
        <p:spPr>
          <a:xfrm>
            <a:off x="0" y="1071546"/>
            <a:ext cx="6300192" cy="5500726"/>
          </a:xfrm>
        </p:spPr>
        <p:txBody>
          <a:bodyPr/>
          <a:lstStyle/>
          <a:p>
            <a:r>
              <a:rPr lang="en-GB" dirty="0"/>
              <a:t>The following is a list of major desktop publishing software. A wide range of related software tools exist in this field, including many plug-ins and tools related to the applications listed below.</a:t>
            </a:r>
            <a:endParaRPr lang="en-US" dirty="0"/>
          </a:p>
          <a:p>
            <a:pPr lvl="1"/>
            <a:r>
              <a:rPr lang="en-GB" dirty="0"/>
              <a:t>Microsoft Publisher </a:t>
            </a:r>
            <a:endParaRPr lang="en-US" dirty="0"/>
          </a:p>
          <a:p>
            <a:pPr lvl="1"/>
            <a:r>
              <a:rPr lang="en-GB" dirty="0"/>
              <a:t>Adobe Page Maker</a:t>
            </a:r>
            <a:endParaRPr lang="en-US" dirty="0"/>
          </a:p>
          <a:p>
            <a:pPr lvl="1"/>
            <a:r>
              <a:rPr lang="en-GB" dirty="0">
                <a:hlinkClick r:id="rId3" tooltip="QuarkXPress"/>
              </a:rPr>
              <a:t>QuarkXPress</a:t>
            </a:r>
            <a:endParaRPr lang="en-US" dirty="0"/>
          </a:p>
          <a:p>
            <a:pPr lvl="1"/>
            <a:r>
              <a:rPr lang="en-GB" dirty="0"/>
              <a:t>Adobe InDesign</a:t>
            </a:r>
            <a:endParaRPr lang="en-US" dirty="0"/>
          </a:p>
          <a:p>
            <a:pPr lvl="1"/>
            <a:r>
              <a:rPr lang="en-GB" dirty="0" err="1"/>
              <a:t>Coreldraw</a:t>
            </a:r>
            <a:endParaRPr lang="en-US" dirty="0"/>
          </a:p>
          <a:p>
            <a:pPr lvl="1"/>
            <a:r>
              <a:rPr lang="en-GB" dirty="0"/>
              <a:t>Studio Publisher</a:t>
            </a:r>
            <a:endParaRPr lang="en-US" dirty="0"/>
          </a:p>
          <a:p>
            <a:pPr lvl="1"/>
            <a:r>
              <a:rPr lang="en-GB" dirty="0" err="1"/>
              <a:t>Scribus</a:t>
            </a:r>
            <a:endParaRPr lang="en-US" dirty="0"/>
          </a:p>
        </p:txBody>
      </p:sp>
      <p:sp>
        <p:nvSpPr>
          <p:cNvPr id="2" name="Content Placeholder 1"/>
          <p:cNvSpPr>
            <a:spLocks noGrp="1"/>
          </p:cNvSpPr>
          <p:nvPr>
            <p:ph sz="half" idx="2"/>
          </p:nvPr>
        </p:nvSpPr>
        <p:spPr>
          <a:xfrm>
            <a:off x="6300192" y="1071546"/>
            <a:ext cx="2843808" cy="5500726"/>
          </a:xfrm>
        </p:spPr>
        <p:txBody>
          <a:bodyPr/>
          <a:lstStyle/>
          <a:p>
            <a:pPr marL="0" indent="0">
              <a:buNone/>
            </a:pPr>
            <a:r>
              <a:rPr lang="en-GB" b="1" dirty="0"/>
              <a:t>Online Desktop Publishing Software</a:t>
            </a:r>
            <a:endParaRPr lang="en-US" dirty="0"/>
          </a:p>
          <a:p>
            <a:pPr lvl="0"/>
            <a:r>
              <a:rPr lang="en-GB" dirty="0" err="1"/>
              <a:t>Canva</a:t>
            </a:r>
            <a:endParaRPr lang="en-US" dirty="0"/>
          </a:p>
          <a:p>
            <a:pPr lvl="0"/>
            <a:r>
              <a:rPr lang="en-GB" dirty="0" err="1"/>
              <a:t>Fatpaint</a:t>
            </a:r>
            <a:endParaRPr lang="en-US" dirty="0"/>
          </a:p>
          <a:p>
            <a:pPr lvl="0"/>
            <a:r>
              <a:rPr lang="en-GB" dirty="0"/>
              <a:t>Lucidpress – A </a:t>
            </a:r>
            <a:r>
              <a:rPr lang="en-GB" sz="2400" i="1" dirty="0"/>
              <a:t>desktop publishing and page layout software that is collaborative</a:t>
            </a:r>
            <a:endParaRPr lang="en-US" sz="2400" i="1" dirty="0"/>
          </a:p>
          <a:p>
            <a:endParaRPr lang="en-US" dirty="0"/>
          </a:p>
        </p:txBody>
      </p:sp>
    </p:spTree>
    <p:extLst>
      <p:ext uri="{BB962C8B-B14F-4D97-AF65-F5344CB8AC3E}">
        <p14:creationId xmlns:p14="http://schemas.microsoft.com/office/powerpoint/2010/main" val="4022344068"/>
      </p:ext>
    </p:extLst>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12.3.9 Changing Spacing.</a:t>
            </a:r>
          </a:p>
        </p:txBody>
      </p:sp>
      <p:sp>
        <p:nvSpPr>
          <p:cNvPr id="3" name="Content Placeholder 2"/>
          <p:cNvSpPr>
            <a:spLocks noGrp="1"/>
          </p:cNvSpPr>
          <p:nvPr>
            <p:ph idx="1"/>
          </p:nvPr>
        </p:nvSpPr>
        <p:spPr>
          <a:xfrm>
            <a:off x="0" y="980728"/>
            <a:ext cx="9144000" cy="5519736"/>
          </a:xfrm>
        </p:spPr>
        <p:txBody>
          <a:bodyPr/>
          <a:lstStyle/>
          <a:p>
            <a:pPr marL="571500" lvl="0" indent="-571500">
              <a:buFont typeface="+mj-lt"/>
              <a:buAutoNum type="romanLcPeriod" startAt="3"/>
            </a:pPr>
            <a:r>
              <a:rPr lang="en-US" sz="2800" dirty="0"/>
              <a:t>Select the </a:t>
            </a:r>
            <a:r>
              <a:rPr lang="en-US" sz="2800" b="1" dirty="0"/>
              <a:t>INDENTS AND SPACING</a:t>
            </a:r>
            <a:r>
              <a:rPr lang="en-US" sz="2800" dirty="0"/>
              <a:t> tab  </a:t>
            </a:r>
          </a:p>
          <a:p>
            <a:pPr marL="571500" lvl="0" indent="-571500">
              <a:buFont typeface="+mj-lt"/>
              <a:buAutoNum type="romanLcPeriod" startAt="3"/>
            </a:pPr>
            <a:r>
              <a:rPr lang="en-US" sz="2800" dirty="0"/>
              <a:t>Under </a:t>
            </a:r>
            <a:r>
              <a:rPr lang="en-US" sz="2800" b="1" dirty="0"/>
              <a:t>LINE SPACING</a:t>
            </a:r>
            <a:r>
              <a:rPr lang="en-US" sz="2800" dirty="0"/>
              <a:t>, in the </a:t>
            </a:r>
            <a:r>
              <a:rPr lang="en-US" sz="2800" b="1" dirty="0"/>
              <a:t>BETWEEN LINES</a:t>
            </a:r>
            <a:r>
              <a:rPr lang="en-US" sz="2800" dirty="0"/>
              <a:t> text box, type the appropriate number or use the nudge buttons to select a value.</a:t>
            </a:r>
          </a:p>
          <a:p>
            <a:pPr marL="571500" lvl="0" indent="-571500">
              <a:buFont typeface="+mj-lt"/>
              <a:buAutoNum type="romanLcPeriod" startAt="3"/>
            </a:pPr>
            <a:r>
              <a:rPr lang="en-US" sz="2800" dirty="0"/>
              <a:t>The units displayed in this list (</a:t>
            </a:r>
            <a:r>
              <a:rPr lang="en-US" sz="2800" dirty="0" err="1"/>
              <a:t>sp</a:t>
            </a:r>
            <a:r>
              <a:rPr lang="en-US" sz="2800" dirty="0"/>
              <a:t>) are spaces (e.g., double or single spaced).   </a:t>
            </a:r>
          </a:p>
          <a:p>
            <a:pPr marL="571500" lvl="0" indent="-571500">
              <a:buFont typeface="+mj-lt"/>
              <a:buAutoNum type="romanLcPeriod" startAt="3"/>
            </a:pPr>
            <a:r>
              <a:rPr lang="en-US" sz="2800" dirty="0"/>
              <a:t>Click </a:t>
            </a:r>
            <a:r>
              <a:rPr lang="en-US" sz="2800" b="1" dirty="0"/>
              <a:t>OK.  </a:t>
            </a:r>
            <a:r>
              <a:rPr lang="en-US" sz="2800" dirty="0"/>
              <a:t> </a:t>
            </a:r>
          </a:p>
          <a:p>
            <a:pPr marL="571500" lvl="0" indent="-571500">
              <a:buFont typeface="+mj-lt"/>
              <a:buAutoNum type="romanLcPeriod" startAt="3"/>
            </a:pPr>
            <a:r>
              <a:rPr lang="en-US" sz="2800" dirty="0"/>
              <a:t>The new line spacing is applied to the lines of the paragraph.   </a:t>
            </a:r>
          </a:p>
          <a:p>
            <a:pPr marL="0" indent="0">
              <a:buNone/>
            </a:pPr>
            <a:r>
              <a:rPr lang="en-US" sz="2800" i="1" dirty="0"/>
              <a:t>NOTE: These </a:t>
            </a:r>
            <a:r>
              <a:rPr lang="en-US" sz="2800" b="1" i="1" dirty="0"/>
              <a:t>leading</a:t>
            </a:r>
            <a:r>
              <a:rPr lang="en-US" sz="2800" i="1" dirty="0"/>
              <a:t> values apply to the entire paragraph. </a:t>
            </a:r>
            <a:r>
              <a:rPr lang="en-US" sz="2800" dirty="0"/>
              <a:t>What constitutes reasonable leading space  varies with the requirements of each document and each font used.</a:t>
            </a:r>
          </a:p>
        </p:txBody>
      </p:sp>
    </p:spTree>
    <p:extLst>
      <p:ext uri="{BB962C8B-B14F-4D97-AF65-F5344CB8AC3E}">
        <p14:creationId xmlns:p14="http://schemas.microsoft.com/office/powerpoint/2010/main" val="246772530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12.3.9 Changing Spacing.</a:t>
            </a:r>
          </a:p>
        </p:txBody>
      </p:sp>
      <p:sp>
        <p:nvSpPr>
          <p:cNvPr id="3" name="Content Placeholder 2"/>
          <p:cNvSpPr>
            <a:spLocks noGrp="1"/>
          </p:cNvSpPr>
          <p:nvPr>
            <p:ph idx="1"/>
          </p:nvPr>
        </p:nvSpPr>
        <p:spPr>
          <a:xfrm>
            <a:off x="0" y="980728"/>
            <a:ext cx="9144000" cy="5519736"/>
          </a:xfrm>
        </p:spPr>
        <p:txBody>
          <a:bodyPr/>
          <a:lstStyle/>
          <a:p>
            <a:pPr marL="0" indent="0">
              <a:buNone/>
            </a:pPr>
            <a:r>
              <a:rPr lang="en-US" b="1" dirty="0"/>
              <a:t>Setting Paragraph Spacing  </a:t>
            </a:r>
          </a:p>
          <a:p>
            <a:r>
              <a:rPr lang="en-US" dirty="0"/>
              <a:t>At times, you may want to emphasize a particular paragraph to draw the reader's attention. In many cases, adding space around the paragraph will be more effective than using fancy and distracting graphics or borders.</a:t>
            </a:r>
          </a:p>
          <a:p>
            <a:r>
              <a:rPr lang="en-US" dirty="0"/>
              <a:t> In addition, you may want to separate each paragraph rather than indent new paragraphs. </a:t>
            </a:r>
          </a:p>
          <a:p>
            <a:r>
              <a:rPr lang="en-US" dirty="0"/>
              <a:t>Publisher allows you to set the amount of space before and/or after each new paragraph.   </a:t>
            </a:r>
          </a:p>
        </p:txBody>
      </p:sp>
    </p:spTree>
    <p:extLst>
      <p:ext uri="{BB962C8B-B14F-4D97-AF65-F5344CB8AC3E}">
        <p14:creationId xmlns:p14="http://schemas.microsoft.com/office/powerpoint/2010/main" val="392636529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12.3.9 Changing Spacing.</a:t>
            </a:r>
          </a:p>
        </p:txBody>
      </p:sp>
      <p:sp>
        <p:nvSpPr>
          <p:cNvPr id="3" name="Content Placeholder 2"/>
          <p:cNvSpPr>
            <a:spLocks noGrp="1"/>
          </p:cNvSpPr>
          <p:nvPr>
            <p:ph idx="1"/>
          </p:nvPr>
        </p:nvSpPr>
        <p:spPr>
          <a:xfrm>
            <a:off x="0" y="836712"/>
            <a:ext cx="9144000" cy="5760640"/>
          </a:xfrm>
        </p:spPr>
        <p:txBody>
          <a:bodyPr/>
          <a:lstStyle/>
          <a:p>
            <a:pPr marL="0" indent="0">
              <a:buNone/>
            </a:pPr>
            <a:r>
              <a:rPr lang="en-US" b="1" dirty="0"/>
              <a:t>To set paragraph spacing </a:t>
            </a:r>
          </a:p>
          <a:p>
            <a:pPr lvl="1"/>
            <a:r>
              <a:rPr lang="en-US" sz="2400" dirty="0"/>
              <a:t>Select one or more paragraphs  </a:t>
            </a:r>
          </a:p>
          <a:p>
            <a:pPr lvl="1"/>
            <a:r>
              <a:rPr lang="en-US" sz="2400" dirty="0"/>
              <a:t>From the </a:t>
            </a:r>
            <a:r>
              <a:rPr lang="en-US" sz="2400" b="1" dirty="0"/>
              <a:t>HOME</a:t>
            </a:r>
            <a:r>
              <a:rPr lang="en-US" sz="2400" dirty="0"/>
              <a:t> tab, Click the dialog box launcher in the </a:t>
            </a:r>
            <a:r>
              <a:rPr lang="en-US" sz="2400" b="1" dirty="0"/>
              <a:t>PARAGRAPH </a:t>
            </a:r>
            <a:r>
              <a:rPr lang="en-US" sz="2400" dirty="0"/>
              <a:t>group The </a:t>
            </a:r>
            <a:r>
              <a:rPr lang="en-US" sz="2400" b="1" dirty="0"/>
              <a:t>PARAGRAPH</a:t>
            </a:r>
            <a:r>
              <a:rPr lang="en-US" sz="2400" dirty="0"/>
              <a:t> dialog box appears.  </a:t>
            </a:r>
          </a:p>
          <a:p>
            <a:pPr lvl="1"/>
            <a:r>
              <a:rPr lang="en-US" sz="2400" dirty="0"/>
              <a:t>Select the </a:t>
            </a:r>
            <a:r>
              <a:rPr lang="en-US" sz="2400" b="1" dirty="0"/>
              <a:t>INDENTS AND SPACING</a:t>
            </a:r>
            <a:r>
              <a:rPr lang="en-US" sz="2400" dirty="0"/>
              <a:t> tab  </a:t>
            </a:r>
          </a:p>
          <a:p>
            <a:pPr lvl="1"/>
            <a:r>
              <a:rPr lang="en-US" sz="2400" dirty="0"/>
              <a:t>To set the amount of space inserted before each selected paragraph, under </a:t>
            </a:r>
            <a:r>
              <a:rPr lang="en-US" sz="2400" b="1" dirty="0"/>
              <a:t>LINE SPACING</a:t>
            </a:r>
            <a:r>
              <a:rPr lang="en-US" sz="2400" dirty="0"/>
              <a:t>, in the </a:t>
            </a:r>
            <a:r>
              <a:rPr lang="en-US" sz="2400" b="1" dirty="0"/>
              <a:t>BEFORE PARAGRAPHS</a:t>
            </a:r>
            <a:r>
              <a:rPr lang="en-US" sz="2400" dirty="0"/>
              <a:t> text box, type the appropriate number or use the nudge buttons to select the appropriate value.</a:t>
            </a:r>
          </a:p>
          <a:p>
            <a:pPr lvl="1"/>
            <a:r>
              <a:rPr lang="en-US" sz="2400" dirty="0"/>
              <a:t>To set the amount of space inserted after each selected paragraph, in the </a:t>
            </a:r>
            <a:r>
              <a:rPr lang="en-US" sz="2400" b="1" dirty="0"/>
              <a:t>AFTER PARAGRAPHS</a:t>
            </a:r>
            <a:r>
              <a:rPr lang="en-US" sz="2400" dirty="0"/>
              <a:t> text box, type the appropriate number or use the nudge buttons to select the appropriate value  </a:t>
            </a:r>
          </a:p>
          <a:p>
            <a:pPr lvl="1"/>
            <a:r>
              <a:rPr lang="en-US" sz="2400" dirty="0"/>
              <a:t>Click </a:t>
            </a:r>
            <a:r>
              <a:rPr lang="en-US" sz="2400" b="1" dirty="0"/>
              <a:t>OK.  </a:t>
            </a:r>
            <a:r>
              <a:rPr lang="en-US" sz="2400" dirty="0"/>
              <a:t>The new spacing is applied to the selected paragraph(s).  </a:t>
            </a:r>
          </a:p>
        </p:txBody>
      </p:sp>
    </p:spTree>
    <p:extLst>
      <p:ext uri="{BB962C8B-B14F-4D97-AF65-F5344CB8AC3E}">
        <p14:creationId xmlns:p14="http://schemas.microsoft.com/office/powerpoint/2010/main" val="16188962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12.3.9 Changing Spacing.</a:t>
            </a:r>
          </a:p>
        </p:txBody>
      </p:sp>
      <p:sp>
        <p:nvSpPr>
          <p:cNvPr id="3" name="Content Placeholder 2"/>
          <p:cNvSpPr>
            <a:spLocks noGrp="1"/>
          </p:cNvSpPr>
          <p:nvPr>
            <p:ph idx="1"/>
          </p:nvPr>
        </p:nvSpPr>
        <p:spPr>
          <a:xfrm>
            <a:off x="0" y="980728"/>
            <a:ext cx="9144000" cy="5760640"/>
          </a:xfrm>
        </p:spPr>
        <p:txBody>
          <a:bodyPr/>
          <a:lstStyle/>
          <a:p>
            <a:pPr marL="0" indent="0">
              <a:buNone/>
            </a:pPr>
            <a:r>
              <a:rPr lang="en-US" b="1" dirty="0"/>
              <a:t>Positioning Text Within The Text Box  </a:t>
            </a:r>
          </a:p>
          <a:p>
            <a:pPr lvl="1"/>
            <a:r>
              <a:rPr lang="en-US" dirty="0"/>
              <a:t>Adjusting text box margins allows you to adjust the position of text within its text box. </a:t>
            </a:r>
          </a:p>
          <a:p>
            <a:pPr lvl="1"/>
            <a:r>
              <a:rPr lang="en-US" dirty="0"/>
              <a:t>Text box margins are the amount of internal space between the text and the edge of the containing text box. </a:t>
            </a:r>
          </a:p>
          <a:p>
            <a:pPr lvl="1"/>
            <a:r>
              <a:rPr lang="en-US" dirty="0"/>
              <a:t>Adjusting these margins may be appropriate only for display text, banner text, or text boxes that have visible borders.  </a:t>
            </a:r>
          </a:p>
          <a:p>
            <a:pPr lvl="1"/>
            <a:r>
              <a:rPr lang="en-US" dirty="0"/>
              <a:t>You may also use alignments to position where your text will be aligned to in the text box. </a:t>
            </a:r>
          </a:p>
        </p:txBody>
      </p:sp>
    </p:spTree>
    <p:extLst>
      <p:ext uri="{BB962C8B-B14F-4D97-AF65-F5344CB8AC3E}">
        <p14:creationId xmlns:p14="http://schemas.microsoft.com/office/powerpoint/2010/main" val="316862420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12.3.9 Changing Spacing.</a:t>
            </a:r>
          </a:p>
        </p:txBody>
      </p:sp>
      <p:sp>
        <p:nvSpPr>
          <p:cNvPr id="3" name="Content Placeholder 2"/>
          <p:cNvSpPr>
            <a:spLocks noGrp="1"/>
          </p:cNvSpPr>
          <p:nvPr>
            <p:ph sz="half" idx="1"/>
          </p:nvPr>
        </p:nvSpPr>
        <p:spPr/>
        <p:txBody>
          <a:bodyPr/>
          <a:lstStyle/>
          <a:p>
            <a:pPr marL="0" indent="0">
              <a:buNone/>
            </a:pPr>
            <a:r>
              <a:rPr lang="en-US" b="1" dirty="0"/>
              <a:t>To position text: </a:t>
            </a:r>
            <a:endParaRPr lang="en-US" dirty="0"/>
          </a:p>
          <a:p>
            <a:pPr lvl="0"/>
            <a:r>
              <a:rPr lang="en-US" sz="2400" dirty="0"/>
              <a:t>Select the desired text box  </a:t>
            </a:r>
          </a:p>
          <a:p>
            <a:pPr lvl="0"/>
            <a:r>
              <a:rPr lang="en-US" sz="2400" dirty="0"/>
              <a:t>From the </a:t>
            </a:r>
            <a:r>
              <a:rPr lang="en-US" sz="2400" b="1" dirty="0"/>
              <a:t>TEXT BOX TOOLS, FORMAT</a:t>
            </a:r>
            <a:r>
              <a:rPr lang="en-US" sz="2400" dirty="0"/>
              <a:t> tab, Click the dialog box launcher in the </a:t>
            </a:r>
            <a:r>
              <a:rPr lang="en-US" sz="2400" b="1" dirty="0"/>
              <a:t>TEXT </a:t>
            </a:r>
            <a:r>
              <a:rPr lang="en-US" sz="2400" dirty="0"/>
              <a:t>group. The </a:t>
            </a:r>
            <a:r>
              <a:rPr lang="en-US" sz="2400" b="1" dirty="0"/>
              <a:t>FORMAT TEXT BOX</a:t>
            </a:r>
            <a:r>
              <a:rPr lang="en-US" sz="2400" dirty="0"/>
              <a:t> dialog box appears.  </a:t>
            </a:r>
          </a:p>
          <a:p>
            <a:pPr lvl="0"/>
            <a:r>
              <a:rPr lang="en-US" sz="2400" dirty="0"/>
              <a:t>On the </a:t>
            </a:r>
            <a:r>
              <a:rPr lang="en-US" sz="2400" b="1" dirty="0"/>
              <a:t>TEXT BOX</a:t>
            </a:r>
            <a:r>
              <a:rPr lang="en-US" sz="2400" dirty="0"/>
              <a:t> tab, in the </a:t>
            </a:r>
            <a:r>
              <a:rPr lang="en-US" sz="2400" b="1" dirty="0"/>
              <a:t>TEXT BOX MARGINS</a:t>
            </a:r>
            <a:r>
              <a:rPr lang="en-US" sz="2400" dirty="0"/>
              <a:t> section, in the </a:t>
            </a:r>
            <a:r>
              <a:rPr lang="en-US" sz="2400" b="1" dirty="0"/>
              <a:t>LEFT</a:t>
            </a:r>
            <a:r>
              <a:rPr lang="en-US" sz="2400" dirty="0"/>
              <a:t>, </a:t>
            </a:r>
            <a:r>
              <a:rPr lang="en-US" sz="2400" b="1" dirty="0"/>
              <a:t>RIGHT</a:t>
            </a:r>
            <a:r>
              <a:rPr lang="en-US" sz="2400" dirty="0"/>
              <a:t>, </a:t>
            </a:r>
            <a:r>
              <a:rPr lang="en-US" sz="2400" b="1" dirty="0"/>
              <a:t>TOP</a:t>
            </a:r>
            <a:r>
              <a:rPr lang="en-US" sz="2400" dirty="0"/>
              <a:t>, and </a:t>
            </a:r>
            <a:r>
              <a:rPr lang="en-US" sz="2400" b="1" dirty="0"/>
              <a:t>BOTTOM</a:t>
            </a:r>
            <a:r>
              <a:rPr lang="en-US" sz="2400" dirty="0"/>
              <a:t> text boxes, type or use the nudge buttons to select the appropriate value .</a:t>
            </a:r>
          </a:p>
        </p:txBody>
      </p:sp>
      <p:sp>
        <p:nvSpPr>
          <p:cNvPr id="6" name="Content Placeholder 5"/>
          <p:cNvSpPr>
            <a:spLocks noGrp="1"/>
          </p:cNvSpPr>
          <p:nvPr>
            <p:ph sz="half" idx="2"/>
          </p:nvPr>
        </p:nvSpPr>
        <p:spPr>
          <a:xfrm>
            <a:off x="4371310" y="4509120"/>
            <a:ext cx="4772690" cy="1916272"/>
          </a:xfrm>
        </p:spPr>
        <p:txBody>
          <a:bodyPr/>
          <a:lstStyle/>
          <a:p>
            <a:r>
              <a:rPr lang="en-US" sz="2000" dirty="0"/>
              <a:t>To further position the text vertically, from the </a:t>
            </a:r>
            <a:r>
              <a:rPr lang="en-US" sz="2000" b="1" dirty="0"/>
              <a:t>VERTICAL ALIGNMENT</a:t>
            </a:r>
            <a:r>
              <a:rPr lang="en-US" sz="2000" dirty="0"/>
              <a:t> pull-down list, select </a:t>
            </a:r>
            <a:r>
              <a:rPr lang="en-US" sz="2000" b="1" dirty="0"/>
              <a:t>TOP</a:t>
            </a:r>
            <a:r>
              <a:rPr lang="en-US" sz="2000" dirty="0"/>
              <a:t>, </a:t>
            </a:r>
            <a:r>
              <a:rPr lang="en-US" sz="2000" b="1" dirty="0"/>
              <a:t>MIDDLE</a:t>
            </a:r>
            <a:r>
              <a:rPr lang="en-US" sz="2000" dirty="0"/>
              <a:t>, or </a:t>
            </a:r>
            <a:r>
              <a:rPr lang="en-US" sz="2000" b="1" dirty="0"/>
              <a:t>BOTTOM </a:t>
            </a:r>
            <a:r>
              <a:rPr lang="en-US" sz="2000" dirty="0"/>
              <a:t> </a:t>
            </a:r>
          </a:p>
          <a:p>
            <a:r>
              <a:rPr lang="en-US" sz="2000" dirty="0"/>
              <a:t>Click </a:t>
            </a:r>
            <a:r>
              <a:rPr lang="en-US" sz="2000" b="1" dirty="0"/>
              <a:t>OK.  </a:t>
            </a:r>
            <a:r>
              <a:rPr lang="en-US" sz="2000" dirty="0"/>
              <a:t>The new alignments are applied to the selected text box.  </a:t>
            </a:r>
          </a:p>
          <a:p>
            <a:pPr lvl="0"/>
            <a:endParaRPr lang="en-US" sz="2000" dirty="0"/>
          </a:p>
          <a:p>
            <a:endParaRPr lang="en-US" sz="2000" dirty="0"/>
          </a:p>
        </p:txBody>
      </p:sp>
      <p:pic>
        <p:nvPicPr>
          <p:cNvPr id="4" name="Picture 3"/>
          <p:cNvPicPr>
            <a:picLocks noChangeAspect="1"/>
          </p:cNvPicPr>
          <p:nvPr/>
        </p:nvPicPr>
        <p:blipFill rotWithShape="1">
          <a:blip r:embed="rId2"/>
          <a:srcRect r="23123" b="40745"/>
          <a:stretch/>
        </p:blipFill>
        <p:spPr>
          <a:xfrm>
            <a:off x="4456112" y="692696"/>
            <a:ext cx="4580384" cy="3819858"/>
          </a:xfrm>
          <a:prstGeom prst="rect">
            <a:avLst/>
          </a:prstGeom>
        </p:spPr>
      </p:pic>
    </p:spTree>
    <p:extLst>
      <p:ext uri="{BB962C8B-B14F-4D97-AF65-F5344CB8AC3E}">
        <p14:creationId xmlns:p14="http://schemas.microsoft.com/office/powerpoint/2010/main" val="3530033893"/>
      </p:ext>
    </p:extLst>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lgn="l">
              <a:buNone/>
            </a:pPr>
            <a:r>
              <a:rPr lang="en-GB" sz="3300" dirty="0"/>
              <a:t>12.3.9 Changing Spacing.</a:t>
            </a:r>
          </a:p>
        </p:txBody>
      </p:sp>
      <p:sp>
        <p:nvSpPr>
          <p:cNvPr id="3" name="Content Placeholder 2"/>
          <p:cNvSpPr>
            <a:spLocks noGrp="1"/>
          </p:cNvSpPr>
          <p:nvPr>
            <p:ph sz="half" idx="1"/>
          </p:nvPr>
        </p:nvSpPr>
        <p:spPr>
          <a:xfrm>
            <a:off x="0" y="952610"/>
            <a:ext cx="6433437" cy="5500726"/>
          </a:xfrm>
        </p:spPr>
        <p:txBody>
          <a:bodyPr/>
          <a:lstStyle/>
          <a:p>
            <a:pPr marL="0" indent="0">
              <a:spcBef>
                <a:spcPts val="0"/>
              </a:spcBef>
              <a:buNone/>
            </a:pPr>
            <a:r>
              <a:rPr lang="en-US" b="1" dirty="0"/>
              <a:t>Working With Character Spacing   </a:t>
            </a:r>
          </a:p>
          <a:p>
            <a:pPr marL="168275" indent="-168275">
              <a:spcBef>
                <a:spcPts val="0"/>
              </a:spcBef>
            </a:pPr>
            <a:r>
              <a:rPr lang="en-US" sz="2400" dirty="0"/>
              <a:t>Tracking and kerning are two Publisher options for controlling the space between characters.</a:t>
            </a:r>
          </a:p>
          <a:p>
            <a:pPr marL="168275" indent="-168275">
              <a:spcBef>
                <a:spcPts val="0"/>
              </a:spcBef>
            </a:pPr>
            <a:r>
              <a:rPr lang="en-US" sz="2400" b="1" dirty="0">
                <a:solidFill>
                  <a:srgbClr val="C00000"/>
                </a:solidFill>
              </a:rPr>
              <a:t>Tracking</a:t>
            </a:r>
            <a:r>
              <a:rPr lang="en-US" sz="2400" dirty="0"/>
              <a:t> adjusts the relative space between characters by a user specified percentage. Tracking is useful when you want to alter the spacing between characters on a large scale (e.g. sentence, paragraph, story, etc.). </a:t>
            </a:r>
          </a:p>
          <a:p>
            <a:pPr marL="168275" indent="-168275">
              <a:spcBef>
                <a:spcPts val="0"/>
              </a:spcBef>
            </a:pPr>
            <a:r>
              <a:rPr lang="en-US" sz="2400" dirty="0"/>
              <a:t>Publisher offers several tracking options from Very Loose to Very Tight. You can adjust </a:t>
            </a:r>
            <a:br>
              <a:rPr lang="en-US" sz="2400" dirty="0"/>
            </a:br>
            <a:r>
              <a:rPr lang="en-US" sz="2400" dirty="0"/>
              <a:t>the track </a:t>
            </a:r>
            <a:br>
              <a:rPr lang="en-US" sz="2400" dirty="0"/>
            </a:br>
            <a:r>
              <a:rPr lang="en-US" sz="2400" dirty="0"/>
              <a:t>for a single </a:t>
            </a:r>
            <a:br>
              <a:rPr lang="en-US" sz="2400" dirty="0"/>
            </a:br>
            <a:r>
              <a:rPr lang="en-US" sz="2400" dirty="0"/>
              <a:t>line or </a:t>
            </a:r>
            <a:br>
              <a:rPr lang="en-US" sz="2400" dirty="0"/>
            </a:br>
            <a:r>
              <a:rPr lang="en-US" sz="2400" dirty="0"/>
              <a:t>an entire </a:t>
            </a:r>
            <a:br>
              <a:rPr lang="en-US" sz="2400" dirty="0"/>
            </a:br>
            <a:r>
              <a:rPr lang="en-US" sz="2400" dirty="0"/>
              <a:t>paragraph.</a:t>
            </a:r>
          </a:p>
        </p:txBody>
      </p:sp>
      <p:pic>
        <p:nvPicPr>
          <p:cNvPr id="7" name="Picture 6"/>
          <p:cNvPicPr/>
          <p:nvPr/>
        </p:nvPicPr>
        <p:blipFill>
          <a:blip r:embed="rId2"/>
          <a:stretch>
            <a:fillRect/>
          </a:stretch>
        </p:blipFill>
        <p:spPr>
          <a:xfrm>
            <a:off x="1907704" y="4941168"/>
            <a:ext cx="7236296" cy="1528179"/>
          </a:xfrm>
          <a:prstGeom prst="rect">
            <a:avLst/>
          </a:prstGeom>
        </p:spPr>
      </p:pic>
      <p:pic>
        <p:nvPicPr>
          <p:cNvPr id="5" name="Picture 4"/>
          <p:cNvPicPr>
            <a:picLocks noChangeAspect="1"/>
          </p:cNvPicPr>
          <p:nvPr/>
        </p:nvPicPr>
        <p:blipFill>
          <a:blip r:embed="rId3"/>
          <a:stretch>
            <a:fillRect/>
          </a:stretch>
        </p:blipFill>
        <p:spPr>
          <a:xfrm>
            <a:off x="6433981" y="0"/>
            <a:ext cx="2710019" cy="3895652"/>
          </a:xfrm>
          <a:prstGeom prst="rect">
            <a:avLst/>
          </a:prstGeom>
        </p:spPr>
      </p:pic>
    </p:spTree>
    <p:extLst>
      <p:ext uri="{BB962C8B-B14F-4D97-AF65-F5344CB8AC3E}">
        <p14:creationId xmlns:p14="http://schemas.microsoft.com/office/powerpoint/2010/main" val="4252867598"/>
      </p:ext>
    </p:extLst>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buNone/>
            </a:pPr>
            <a:r>
              <a:rPr lang="en-GB" sz="3300" dirty="0"/>
              <a:t>12.3.9 Changing Spacing.</a:t>
            </a:r>
          </a:p>
        </p:txBody>
      </p:sp>
      <p:sp>
        <p:nvSpPr>
          <p:cNvPr id="3" name="Content Placeholder 2"/>
          <p:cNvSpPr>
            <a:spLocks noGrp="1"/>
          </p:cNvSpPr>
          <p:nvPr>
            <p:ph sz="half" idx="1"/>
          </p:nvPr>
        </p:nvSpPr>
        <p:spPr>
          <a:xfrm>
            <a:off x="0" y="1071546"/>
            <a:ext cx="5067265" cy="5500726"/>
          </a:xfrm>
        </p:spPr>
        <p:txBody>
          <a:bodyPr/>
          <a:lstStyle/>
          <a:p>
            <a:pPr marL="0" indent="0">
              <a:buNone/>
            </a:pPr>
            <a:r>
              <a:rPr lang="en-US" sz="2000" b="1" dirty="0"/>
              <a:t>To adjust tracking:</a:t>
            </a:r>
            <a:endParaRPr lang="en-US" sz="2000" dirty="0"/>
          </a:p>
          <a:p>
            <a:pPr lvl="0"/>
            <a:r>
              <a:rPr lang="en-US" sz="2000" dirty="0"/>
              <a:t>Select the text that you want to track  </a:t>
            </a:r>
          </a:p>
          <a:p>
            <a:pPr lvl="0"/>
            <a:r>
              <a:rPr lang="en-US" sz="2000" dirty="0"/>
              <a:t>From the </a:t>
            </a:r>
            <a:r>
              <a:rPr lang="en-US" sz="2000" b="1" dirty="0"/>
              <a:t>HOME</a:t>
            </a:r>
            <a:r>
              <a:rPr lang="en-US" sz="2000" dirty="0"/>
              <a:t> tab, Click the </a:t>
            </a:r>
            <a:r>
              <a:rPr lang="en-US" sz="2000" b="1" dirty="0"/>
              <a:t>CHARACTER SPACING</a:t>
            </a:r>
            <a:r>
              <a:rPr lang="en-US" sz="2000" dirty="0"/>
              <a:t> button in the </a:t>
            </a:r>
            <a:r>
              <a:rPr lang="en-US" sz="2000" b="1" dirty="0"/>
              <a:t>FONT </a:t>
            </a:r>
            <a:r>
              <a:rPr lang="en-US" sz="2000" dirty="0"/>
              <a:t>group from the menu make a selection or select </a:t>
            </a:r>
            <a:r>
              <a:rPr lang="en-US" sz="2000" b="1" dirty="0"/>
              <a:t>MORE SPACING</a:t>
            </a:r>
            <a:r>
              <a:rPr lang="en-US" sz="2000" dirty="0"/>
              <a:t>, The </a:t>
            </a:r>
            <a:r>
              <a:rPr lang="en-US" sz="2000" b="1" dirty="0"/>
              <a:t>CHARACTER SPACING </a:t>
            </a:r>
            <a:r>
              <a:rPr lang="en-US" sz="2000" dirty="0"/>
              <a:t> dialog box appears.  </a:t>
            </a:r>
          </a:p>
          <a:p>
            <a:pPr lvl="0"/>
            <a:r>
              <a:rPr lang="en-US" sz="2000" dirty="0"/>
              <a:t>In the </a:t>
            </a:r>
            <a:r>
              <a:rPr lang="en-US" sz="2000" b="1" dirty="0"/>
              <a:t>TRACKING</a:t>
            </a:r>
            <a:r>
              <a:rPr lang="en-US" sz="2000" dirty="0"/>
              <a:t> section, from the pull-down list, select either </a:t>
            </a:r>
            <a:r>
              <a:rPr lang="en-US" sz="2000" i="1" dirty="0"/>
              <a:t>Normal</a:t>
            </a:r>
            <a:r>
              <a:rPr lang="en-US" sz="2000" dirty="0"/>
              <a:t>, </a:t>
            </a:r>
            <a:r>
              <a:rPr lang="en-US" sz="2000" i="1" dirty="0"/>
              <a:t>Very Tight</a:t>
            </a:r>
            <a:r>
              <a:rPr lang="en-US" sz="2000" dirty="0"/>
              <a:t>, </a:t>
            </a:r>
            <a:r>
              <a:rPr lang="en-US" sz="2000" i="1" dirty="0"/>
              <a:t>Tight</a:t>
            </a:r>
            <a:r>
              <a:rPr lang="en-US" sz="2000" dirty="0"/>
              <a:t>, </a:t>
            </a:r>
            <a:r>
              <a:rPr lang="en-US" sz="2000" i="1" dirty="0"/>
              <a:t>Loose</a:t>
            </a:r>
            <a:r>
              <a:rPr lang="en-US" sz="2000" dirty="0"/>
              <a:t>, </a:t>
            </a:r>
            <a:r>
              <a:rPr lang="en-US" sz="2000" i="1" dirty="0"/>
              <a:t>Very Loose</a:t>
            </a:r>
            <a:r>
              <a:rPr lang="en-US" sz="2000" dirty="0"/>
              <a:t>, or </a:t>
            </a:r>
            <a:r>
              <a:rPr lang="en-US" sz="2000" i="1" dirty="0"/>
              <a:t>Custom</a:t>
            </a:r>
            <a:r>
              <a:rPr lang="en-US" sz="2000" dirty="0"/>
              <a:t>. </a:t>
            </a:r>
          </a:p>
          <a:p>
            <a:r>
              <a:rPr lang="en-US" sz="2000" dirty="0"/>
              <a:t>NOTE: Your selection is previewed in the Sample section.  </a:t>
            </a:r>
          </a:p>
          <a:p>
            <a:pPr lvl="0"/>
            <a:r>
              <a:rPr lang="en-US" sz="2000" dirty="0"/>
              <a:t>If you select </a:t>
            </a:r>
            <a:r>
              <a:rPr lang="en-US" sz="2000" b="1" dirty="0"/>
              <a:t>CUSTOM</a:t>
            </a:r>
            <a:r>
              <a:rPr lang="en-US" sz="2000" dirty="0"/>
              <a:t>, in the </a:t>
            </a:r>
            <a:r>
              <a:rPr lang="en-US" sz="2000" b="1" dirty="0"/>
              <a:t>BY THIS AMOUNT</a:t>
            </a:r>
            <a:r>
              <a:rPr lang="en-US" sz="2000" dirty="0"/>
              <a:t> text box, type a percentage or use the nudge buttons .</a:t>
            </a:r>
          </a:p>
          <a:p>
            <a:r>
              <a:rPr lang="en-US" dirty="0"/>
              <a:t>Click </a:t>
            </a:r>
            <a:r>
              <a:rPr lang="en-US" b="1" dirty="0"/>
              <a:t>OK </a:t>
            </a:r>
            <a:r>
              <a:rPr lang="en-US" dirty="0"/>
              <a:t> </a:t>
            </a:r>
            <a:endParaRPr lang="en-US" sz="2000" dirty="0"/>
          </a:p>
          <a:p>
            <a:pPr marL="0" indent="0">
              <a:buNone/>
            </a:pPr>
            <a:endParaRPr lang="en-US" sz="2000" dirty="0"/>
          </a:p>
        </p:txBody>
      </p:sp>
      <p:pic>
        <p:nvPicPr>
          <p:cNvPr id="6" name="Picture 5"/>
          <p:cNvPicPr>
            <a:picLocks noChangeAspect="1"/>
          </p:cNvPicPr>
          <p:nvPr/>
        </p:nvPicPr>
        <p:blipFill>
          <a:blip r:embed="rId2"/>
          <a:stretch>
            <a:fillRect/>
          </a:stretch>
        </p:blipFill>
        <p:spPr>
          <a:xfrm>
            <a:off x="5067265" y="1071546"/>
            <a:ext cx="4102432" cy="5500726"/>
          </a:xfrm>
          <a:prstGeom prst="rect">
            <a:avLst/>
          </a:prstGeom>
        </p:spPr>
      </p:pic>
    </p:spTree>
    <p:extLst>
      <p:ext uri="{BB962C8B-B14F-4D97-AF65-F5344CB8AC3E}">
        <p14:creationId xmlns:p14="http://schemas.microsoft.com/office/powerpoint/2010/main" val="1139073597"/>
      </p:ext>
    </p:extLst>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lgn="l">
              <a:buNone/>
            </a:pPr>
            <a:r>
              <a:rPr lang="en-GB" sz="3300" dirty="0"/>
              <a:t>12.3.9 Changing Spacing.</a:t>
            </a:r>
          </a:p>
        </p:txBody>
      </p:sp>
      <p:sp>
        <p:nvSpPr>
          <p:cNvPr id="3" name="Content Placeholder 2"/>
          <p:cNvSpPr>
            <a:spLocks noGrp="1"/>
          </p:cNvSpPr>
          <p:nvPr>
            <p:ph sz="half" idx="1"/>
          </p:nvPr>
        </p:nvSpPr>
        <p:spPr>
          <a:xfrm>
            <a:off x="0" y="908720"/>
            <a:ext cx="9144000" cy="5760640"/>
          </a:xfrm>
        </p:spPr>
        <p:txBody>
          <a:bodyPr/>
          <a:lstStyle/>
          <a:p>
            <a:pPr marL="0" indent="0">
              <a:buNone/>
            </a:pPr>
            <a:r>
              <a:rPr lang="en-US" b="1" dirty="0"/>
              <a:t>Adjusting Kerning  </a:t>
            </a:r>
          </a:p>
          <a:p>
            <a:r>
              <a:rPr lang="en-US" sz="2400" dirty="0"/>
              <a:t>If you have to alter the </a:t>
            </a:r>
            <a:br>
              <a:rPr lang="en-US" sz="2400" dirty="0"/>
            </a:br>
            <a:r>
              <a:rPr lang="en-US" sz="2400" dirty="0"/>
              <a:t>space between two </a:t>
            </a:r>
            <a:br>
              <a:rPr lang="en-US" sz="2400" dirty="0"/>
            </a:br>
            <a:r>
              <a:rPr lang="en-US" sz="2400" dirty="0"/>
              <a:t>specific characters,</a:t>
            </a:r>
            <a:br>
              <a:rPr lang="en-US" sz="2400" dirty="0"/>
            </a:br>
            <a:r>
              <a:rPr lang="en-US" sz="2400" dirty="0"/>
              <a:t> you will want to use kerning. </a:t>
            </a:r>
          </a:p>
          <a:p>
            <a:r>
              <a:rPr lang="en-US" sz="2600" dirty="0"/>
              <a:t>Kerning is a specific and focused type of character spacing that puts a user specified amount of space between the characters that are selected. Kerning is useful when working with especially large font sizes (e.g. a title or headline) or especially small ones (e.g. footnotes or picture captions), where the individual characters may be placed too close together or too far apart by the program. </a:t>
            </a:r>
          </a:p>
          <a:p>
            <a:r>
              <a:rPr lang="en-US" sz="2600" dirty="0"/>
              <a:t>Publisher allows you to kern text manually, automatically, or both. </a:t>
            </a:r>
          </a:p>
        </p:txBody>
      </p:sp>
      <p:pic>
        <p:nvPicPr>
          <p:cNvPr id="5" name="Picture 4"/>
          <p:cNvPicPr/>
          <p:nvPr/>
        </p:nvPicPr>
        <p:blipFill rotWithShape="1">
          <a:blip r:embed="rId2"/>
          <a:srcRect l="-672" t="6758" r="672" b="8773"/>
          <a:stretch/>
        </p:blipFill>
        <p:spPr>
          <a:xfrm>
            <a:off x="3816090" y="908720"/>
            <a:ext cx="5327910" cy="1800200"/>
          </a:xfrm>
          <a:prstGeom prst="rect">
            <a:avLst/>
          </a:prstGeom>
        </p:spPr>
      </p:pic>
    </p:spTree>
    <p:extLst>
      <p:ext uri="{BB962C8B-B14F-4D97-AF65-F5344CB8AC3E}">
        <p14:creationId xmlns:p14="http://schemas.microsoft.com/office/powerpoint/2010/main" val="3598634799"/>
      </p:ext>
    </p:extLst>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600200" lvl="1" indent="-1200150" algn="l">
              <a:buNone/>
            </a:pPr>
            <a:r>
              <a:rPr lang="en-GB" sz="3300" dirty="0"/>
              <a:t>12.3.9 Changing Spacing.</a:t>
            </a:r>
          </a:p>
        </p:txBody>
      </p:sp>
      <p:sp>
        <p:nvSpPr>
          <p:cNvPr id="3" name="Content Placeholder 2"/>
          <p:cNvSpPr>
            <a:spLocks noGrp="1"/>
          </p:cNvSpPr>
          <p:nvPr>
            <p:ph sz="half" idx="1"/>
          </p:nvPr>
        </p:nvSpPr>
        <p:spPr/>
        <p:txBody>
          <a:bodyPr/>
          <a:lstStyle/>
          <a:p>
            <a:pPr marL="0" indent="0">
              <a:buNone/>
            </a:pPr>
            <a:r>
              <a:rPr lang="en-US" sz="2300" b="1" dirty="0"/>
              <a:t>To set kerning: </a:t>
            </a:r>
          </a:p>
          <a:p>
            <a:pPr lvl="0"/>
            <a:r>
              <a:rPr lang="en-US" sz="2300" dirty="0"/>
              <a:t>Select the characters you</a:t>
            </a:r>
            <a:br>
              <a:rPr lang="en-US" sz="2300" dirty="0"/>
            </a:br>
            <a:r>
              <a:rPr lang="en-US" sz="2300" dirty="0"/>
              <a:t> want  to kern   </a:t>
            </a:r>
          </a:p>
          <a:p>
            <a:pPr lvl="0"/>
            <a:r>
              <a:rPr lang="en-US" sz="2300" dirty="0"/>
              <a:t>From the </a:t>
            </a:r>
            <a:r>
              <a:rPr lang="en-US" sz="2300" b="1" dirty="0"/>
              <a:t>HOME</a:t>
            </a:r>
            <a:r>
              <a:rPr lang="en-US" sz="2300" dirty="0"/>
              <a:t> tab, </a:t>
            </a:r>
            <a:br>
              <a:rPr lang="en-US" sz="2300" dirty="0"/>
            </a:br>
            <a:r>
              <a:rPr lang="en-US" sz="2300" dirty="0"/>
              <a:t>Click the </a:t>
            </a:r>
            <a:r>
              <a:rPr lang="en-US" sz="2300" b="1" dirty="0"/>
              <a:t>CHARACTER </a:t>
            </a:r>
            <a:br>
              <a:rPr lang="en-US" sz="2300" b="1" dirty="0"/>
            </a:br>
            <a:r>
              <a:rPr lang="en-US" sz="2300" b="1" dirty="0"/>
              <a:t>SPACING</a:t>
            </a:r>
            <a:r>
              <a:rPr lang="en-US" sz="2300" dirty="0"/>
              <a:t> button in the </a:t>
            </a:r>
            <a:r>
              <a:rPr lang="en-US" sz="2300" b="1" dirty="0"/>
              <a:t>FONT </a:t>
            </a:r>
            <a:r>
              <a:rPr lang="en-US" sz="2300" dirty="0"/>
              <a:t>group from the menu select </a:t>
            </a:r>
            <a:r>
              <a:rPr lang="en-US" sz="2300" b="1" dirty="0"/>
              <a:t>MORE SPACING</a:t>
            </a:r>
            <a:r>
              <a:rPr lang="en-US" sz="2300" dirty="0"/>
              <a:t>, The </a:t>
            </a:r>
            <a:r>
              <a:rPr lang="en-US" sz="2300" b="1" dirty="0"/>
              <a:t>CHARACTER SPACING </a:t>
            </a:r>
            <a:r>
              <a:rPr lang="en-US" sz="2300" dirty="0"/>
              <a:t> dialog box appears. </a:t>
            </a:r>
          </a:p>
          <a:p>
            <a:pPr lvl="0"/>
            <a:r>
              <a:rPr lang="en-US" sz="2300" dirty="0"/>
              <a:t>In the </a:t>
            </a:r>
            <a:r>
              <a:rPr lang="en-US" sz="2300" b="1" dirty="0"/>
              <a:t>AUTOMATIC PAIR KERNING</a:t>
            </a:r>
            <a:r>
              <a:rPr lang="en-US" sz="2300" dirty="0"/>
              <a:t> section, select </a:t>
            </a:r>
            <a:r>
              <a:rPr lang="en-US" sz="2300" b="1" dirty="0"/>
              <a:t>KERN TEXT AT </a:t>
            </a:r>
            <a:r>
              <a:rPr lang="en-US" sz="2300" dirty="0"/>
              <a:t> </a:t>
            </a:r>
          </a:p>
          <a:p>
            <a:pPr lvl="0"/>
            <a:r>
              <a:rPr lang="en-US" sz="2300" dirty="0"/>
              <a:t>In the </a:t>
            </a:r>
            <a:r>
              <a:rPr lang="en-US" sz="2300" b="1" dirty="0"/>
              <a:t>KERN TEXT AT</a:t>
            </a:r>
            <a:r>
              <a:rPr lang="en-US" sz="2300" dirty="0"/>
              <a:t> text box, use the nudge buttons or type the font size at which automatic kerning will occur  </a:t>
            </a:r>
          </a:p>
        </p:txBody>
      </p:sp>
      <p:sp>
        <p:nvSpPr>
          <p:cNvPr id="8" name="Content Placeholder 7"/>
          <p:cNvSpPr>
            <a:spLocks noGrp="1"/>
          </p:cNvSpPr>
          <p:nvPr>
            <p:ph sz="half" idx="2"/>
          </p:nvPr>
        </p:nvSpPr>
        <p:spPr>
          <a:xfrm>
            <a:off x="4643438" y="2806008"/>
            <a:ext cx="4500562" cy="4007368"/>
          </a:xfrm>
        </p:spPr>
        <p:txBody>
          <a:bodyPr/>
          <a:lstStyle/>
          <a:p>
            <a:pPr lvl="0"/>
            <a:r>
              <a:rPr lang="en-US" sz="2400" dirty="0"/>
              <a:t>OR To set </a:t>
            </a:r>
            <a:r>
              <a:rPr lang="en-US" sz="2400" b="1" dirty="0"/>
              <a:t>Manual</a:t>
            </a:r>
            <a:r>
              <a:rPr lang="en-US" sz="2400" dirty="0"/>
              <a:t> kerning, in KERNING section, from the pull-down list, select either Normal, Expand, or Condensed. In the </a:t>
            </a:r>
            <a:r>
              <a:rPr lang="en-US" sz="2400" b="1" dirty="0"/>
              <a:t>BY THIS AMOUNT</a:t>
            </a:r>
            <a:r>
              <a:rPr lang="en-US" sz="2400" dirty="0"/>
              <a:t> text box, type the appropriate number or use the nudge buttons.</a:t>
            </a:r>
          </a:p>
          <a:p>
            <a:r>
              <a:rPr lang="en-US" sz="2400" dirty="0"/>
              <a:t>NB: You many also simply use the </a:t>
            </a:r>
            <a:r>
              <a:rPr lang="en-US" sz="2400" b="1" dirty="0"/>
              <a:t>Scaling</a:t>
            </a:r>
            <a:r>
              <a:rPr lang="en-US" sz="2400" dirty="0"/>
              <a:t> option to stretch or shrink text horizontally.</a:t>
            </a:r>
          </a:p>
        </p:txBody>
      </p:sp>
      <p:pic>
        <p:nvPicPr>
          <p:cNvPr id="6" name="Picture 5"/>
          <p:cNvPicPr>
            <a:picLocks noChangeAspect="1"/>
          </p:cNvPicPr>
          <p:nvPr/>
        </p:nvPicPr>
        <p:blipFill>
          <a:blip r:embed="rId2"/>
          <a:stretch>
            <a:fillRect/>
          </a:stretch>
        </p:blipFill>
        <p:spPr>
          <a:xfrm>
            <a:off x="3490442" y="794129"/>
            <a:ext cx="5696034" cy="2058807"/>
          </a:xfrm>
          <a:prstGeom prst="rect">
            <a:avLst/>
          </a:prstGeom>
        </p:spPr>
      </p:pic>
    </p:spTree>
    <p:extLst>
      <p:ext uri="{BB962C8B-B14F-4D97-AF65-F5344CB8AC3E}">
        <p14:creationId xmlns:p14="http://schemas.microsoft.com/office/powerpoint/2010/main" val="2117171176"/>
      </p:ext>
    </p:extLst>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3200" b="1" i="1" dirty="0"/>
              <a:t>Sub Topic 12.4: Document Layout</a:t>
            </a:r>
          </a:p>
        </p:txBody>
      </p:sp>
      <p:sp>
        <p:nvSpPr>
          <p:cNvPr id="3075" name="Subtitle 2"/>
          <p:cNvSpPr>
            <a:spLocks noGrp="1"/>
          </p:cNvSpPr>
          <p:nvPr>
            <p:ph idx="1"/>
          </p:nvPr>
        </p:nvSpPr>
        <p:spPr/>
        <p:txBody>
          <a:bodyPr/>
          <a:lstStyle/>
          <a:p>
            <a:pPr marL="0" indent="0">
              <a:buNone/>
            </a:pPr>
            <a:r>
              <a:rPr lang="en-US" sz="4000" b="1" dirty="0"/>
              <a:t>Sub topic Objectives:</a:t>
            </a:r>
          </a:p>
          <a:p>
            <a:pPr marL="0" indent="0">
              <a:buNone/>
            </a:pPr>
            <a:r>
              <a:rPr lang="en-GB" sz="4000" dirty="0"/>
              <a:t>12.4.1 Aligning a Document</a:t>
            </a:r>
          </a:p>
          <a:p>
            <a:pPr marL="0" indent="0">
              <a:buNone/>
            </a:pPr>
            <a:r>
              <a:rPr lang="en-GB" sz="4000" dirty="0"/>
              <a:t>12.4.2 Distributing Graphics in a Document</a:t>
            </a:r>
          </a:p>
          <a:p>
            <a:pPr marL="0" indent="0">
              <a:buNone/>
            </a:pPr>
            <a:r>
              <a:rPr lang="en-GB" sz="4000" dirty="0"/>
              <a:t>12.4.3 Organizing Text Along Objects</a:t>
            </a:r>
          </a:p>
          <a:p>
            <a:pPr marL="0" indent="0">
              <a:buNone/>
            </a:pPr>
            <a:r>
              <a:rPr lang="en-GB" sz="4000" dirty="0"/>
              <a:t>12.4.4 Customizing Page Size</a:t>
            </a:r>
          </a:p>
        </p:txBody>
      </p:sp>
    </p:spTree>
    <p:extLst>
      <p:ext uri="{BB962C8B-B14F-4D97-AF65-F5344CB8AC3E}">
        <p14:creationId xmlns:p14="http://schemas.microsoft.com/office/powerpoint/2010/main" val="990207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200" b="1" dirty="0"/>
              <a:t>12.1.2 Examples of electronic publishing software </a:t>
            </a:r>
          </a:p>
        </p:txBody>
      </p:sp>
      <p:pic>
        <p:nvPicPr>
          <p:cNvPr id="5" name="Content Placeholder 4"/>
          <p:cNvPicPr>
            <a:picLocks noGrp="1"/>
          </p:cNvPicPr>
          <p:nvPr>
            <p:ph sz="half" idx="1"/>
          </p:nvPr>
        </p:nvPicPr>
        <p:blipFill>
          <a:blip r:embed="rId3">
            <a:extLst>
              <a:ext uri="{28A0092B-C50C-407E-A947-70E740481C1C}">
                <a14:useLocalDpi xmlns:a14="http://schemas.microsoft.com/office/drawing/2010/main" val="0"/>
              </a:ext>
            </a:extLst>
          </a:blip>
          <a:stretch>
            <a:fillRect/>
          </a:stretch>
        </p:blipFill>
        <p:spPr>
          <a:xfrm>
            <a:off x="683568" y="1052924"/>
            <a:ext cx="8460432" cy="5184388"/>
          </a:xfrm>
          <a:prstGeom prst="rect">
            <a:avLst/>
          </a:prstGeom>
        </p:spPr>
      </p:pic>
      <p:sp>
        <p:nvSpPr>
          <p:cNvPr id="2" name="Content Placeholder 1"/>
          <p:cNvSpPr>
            <a:spLocks noGrp="1"/>
          </p:cNvSpPr>
          <p:nvPr>
            <p:ph sz="half" idx="2"/>
          </p:nvPr>
        </p:nvSpPr>
        <p:spPr>
          <a:xfrm>
            <a:off x="0" y="6150942"/>
            <a:ext cx="9144000" cy="590426"/>
          </a:xfrm>
        </p:spPr>
        <p:txBody>
          <a:bodyPr/>
          <a:lstStyle/>
          <a:p>
            <a:r>
              <a:rPr lang="en-GB" dirty="0" err="1"/>
              <a:t>Scribus</a:t>
            </a:r>
            <a:r>
              <a:rPr lang="en-GB" dirty="0"/>
              <a:t>, an open source desktop publishing application.</a:t>
            </a:r>
            <a:endParaRPr lang="en-US" dirty="0"/>
          </a:p>
        </p:txBody>
      </p:sp>
    </p:spTree>
    <p:extLst>
      <p:ext uri="{BB962C8B-B14F-4D97-AF65-F5344CB8AC3E}">
        <p14:creationId xmlns:p14="http://schemas.microsoft.com/office/powerpoint/2010/main" val="3524856347"/>
      </p:ext>
    </p:extLst>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12.4.1 Aligning a Document</a:t>
            </a:r>
            <a:endParaRPr lang="en-US" dirty="0"/>
          </a:p>
        </p:txBody>
      </p:sp>
      <p:sp>
        <p:nvSpPr>
          <p:cNvPr id="3" name="Content Placeholder 2"/>
          <p:cNvSpPr>
            <a:spLocks noGrp="1"/>
          </p:cNvSpPr>
          <p:nvPr>
            <p:ph idx="1"/>
          </p:nvPr>
        </p:nvSpPr>
        <p:spPr/>
        <p:txBody>
          <a:bodyPr/>
          <a:lstStyle/>
          <a:p>
            <a:r>
              <a:rPr lang="en-US" sz="2800" dirty="0"/>
              <a:t>If you would like objects in a document to line up in a special way, but are having trouble adjusting each object to the perfect alignment, you can force them to more easily align. </a:t>
            </a:r>
          </a:p>
          <a:p>
            <a:r>
              <a:rPr lang="en-US" sz="2800" dirty="0"/>
              <a:t>Publisher offers three options for forcing alignment. You can make objects align relative to margins, to guides, and/or to other objects.</a:t>
            </a:r>
          </a:p>
          <a:p>
            <a:r>
              <a:rPr lang="en-US" sz="2800" dirty="0"/>
              <a:t>This feature makes consistent alignment of multiple objects easy by causing objects to more easily be placed along a guide, ruler, or other object while you are moving it. </a:t>
            </a:r>
          </a:p>
          <a:p>
            <a:r>
              <a:rPr lang="en-US" sz="2800" dirty="0"/>
              <a:t>The align option is subtle and may be difficult to notice, but it makes lining objects up much easier.   </a:t>
            </a:r>
          </a:p>
          <a:p>
            <a:endParaRPr lang="en-US" sz="2800" dirty="0"/>
          </a:p>
        </p:txBody>
      </p:sp>
    </p:spTree>
    <p:extLst>
      <p:ext uri="{BB962C8B-B14F-4D97-AF65-F5344CB8AC3E}">
        <p14:creationId xmlns:p14="http://schemas.microsoft.com/office/powerpoint/2010/main" val="425324568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12.4.1 Aligning a Document</a:t>
            </a:r>
            <a:endParaRPr lang="en-US" dirty="0"/>
          </a:p>
        </p:txBody>
      </p:sp>
      <p:sp>
        <p:nvSpPr>
          <p:cNvPr id="3" name="Content Placeholder 2"/>
          <p:cNvSpPr>
            <a:spLocks noGrp="1"/>
          </p:cNvSpPr>
          <p:nvPr>
            <p:ph idx="1"/>
          </p:nvPr>
        </p:nvSpPr>
        <p:spPr>
          <a:xfrm>
            <a:off x="0" y="1066800"/>
            <a:ext cx="5675850" cy="5519736"/>
          </a:xfrm>
        </p:spPr>
        <p:txBody>
          <a:bodyPr/>
          <a:lstStyle/>
          <a:p>
            <a:pPr marL="0" indent="0">
              <a:buNone/>
            </a:pPr>
            <a:r>
              <a:rPr lang="en-US" b="1" dirty="0"/>
              <a:t>You can use one or any combination of the following options:   </a:t>
            </a:r>
            <a:r>
              <a:rPr lang="en-US" dirty="0"/>
              <a:t> </a:t>
            </a:r>
            <a:endParaRPr lang="en-US" b="1" dirty="0"/>
          </a:p>
          <a:p>
            <a:pPr marL="0" indent="0">
              <a:buNone/>
            </a:pPr>
            <a:r>
              <a:rPr lang="en-US" b="1" dirty="0"/>
              <a:t>To Align to Margin Guides:</a:t>
            </a:r>
          </a:p>
          <a:p>
            <a:r>
              <a:rPr lang="en-US" sz="2800" dirty="0"/>
              <a:t>On the </a:t>
            </a:r>
            <a:r>
              <a:rPr lang="en-US" sz="2800" b="1" dirty="0"/>
              <a:t>HOME</a:t>
            </a:r>
            <a:r>
              <a:rPr lang="en-US" sz="2800" dirty="0"/>
              <a:t> tab in the ARRANGE group click on the arrow next to the </a:t>
            </a:r>
            <a:r>
              <a:rPr lang="en-US" sz="2800" b="1" dirty="0"/>
              <a:t>ALIGN</a:t>
            </a:r>
            <a:r>
              <a:rPr lang="en-US" sz="2800" dirty="0"/>
              <a:t> button from the menu that appears select </a:t>
            </a:r>
            <a:r>
              <a:rPr lang="en-US" sz="2800" b="1" dirty="0"/>
              <a:t>RELATIVE TO MARGIN GUIDES.</a:t>
            </a:r>
            <a:r>
              <a:rPr lang="en-US" sz="2800" dirty="0"/>
              <a:t> </a:t>
            </a:r>
          </a:p>
          <a:p>
            <a:r>
              <a:rPr lang="en-US" sz="2800" dirty="0"/>
              <a:t>This will now align / snap objects to the margin as you position them.</a:t>
            </a:r>
          </a:p>
        </p:txBody>
      </p:sp>
      <p:pic>
        <p:nvPicPr>
          <p:cNvPr id="5" name="Picture 4"/>
          <p:cNvPicPr>
            <a:picLocks noChangeAspect="1"/>
          </p:cNvPicPr>
          <p:nvPr/>
        </p:nvPicPr>
        <p:blipFill>
          <a:blip r:embed="rId2"/>
          <a:stretch>
            <a:fillRect/>
          </a:stretch>
        </p:blipFill>
        <p:spPr>
          <a:xfrm>
            <a:off x="5675850" y="1074295"/>
            <a:ext cx="3435739" cy="5589240"/>
          </a:xfrm>
          <a:prstGeom prst="rect">
            <a:avLst/>
          </a:prstGeom>
        </p:spPr>
      </p:pic>
    </p:spTree>
    <p:extLst>
      <p:ext uri="{BB962C8B-B14F-4D97-AF65-F5344CB8AC3E}">
        <p14:creationId xmlns:p14="http://schemas.microsoft.com/office/powerpoint/2010/main" val="239365627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12.4.1 Aligning a Document</a:t>
            </a:r>
            <a:endParaRPr lang="en-US" dirty="0"/>
          </a:p>
        </p:txBody>
      </p:sp>
      <p:sp>
        <p:nvSpPr>
          <p:cNvPr id="3" name="Content Placeholder 2"/>
          <p:cNvSpPr>
            <a:spLocks noGrp="1"/>
          </p:cNvSpPr>
          <p:nvPr>
            <p:ph idx="1"/>
          </p:nvPr>
        </p:nvSpPr>
        <p:spPr>
          <a:xfrm>
            <a:off x="0" y="980728"/>
            <a:ext cx="5675850" cy="5519736"/>
          </a:xfrm>
        </p:spPr>
        <p:txBody>
          <a:bodyPr/>
          <a:lstStyle/>
          <a:p>
            <a:pPr marL="0" indent="0">
              <a:buNone/>
            </a:pPr>
            <a:r>
              <a:rPr lang="en-US" b="1" dirty="0"/>
              <a:t>To Align to Guides:  </a:t>
            </a:r>
          </a:p>
          <a:p>
            <a:r>
              <a:rPr lang="en-US" sz="2800" dirty="0"/>
              <a:t>Align to Guides will align objects to a guide. </a:t>
            </a:r>
          </a:p>
          <a:p>
            <a:r>
              <a:rPr lang="en-US" sz="2800" dirty="0"/>
              <a:t>New ruler guides can be placed as you need them for alignment. </a:t>
            </a:r>
          </a:p>
          <a:p>
            <a:pPr lvl="0"/>
            <a:r>
              <a:rPr lang="en-US" sz="2800" dirty="0"/>
              <a:t>On the </a:t>
            </a:r>
            <a:r>
              <a:rPr lang="en-US" sz="2800" b="1" dirty="0"/>
              <a:t>PAGE DESIGN</a:t>
            </a:r>
            <a:r>
              <a:rPr lang="en-US" sz="2800" dirty="0"/>
              <a:t> tab in the </a:t>
            </a:r>
            <a:r>
              <a:rPr lang="en-US" sz="2800" b="1" dirty="0"/>
              <a:t>LAYOUT</a:t>
            </a:r>
            <a:r>
              <a:rPr lang="en-US" sz="2800" dirty="0"/>
              <a:t> group click on the arrow at the bottom of the </a:t>
            </a:r>
            <a:r>
              <a:rPr lang="en-US" sz="2800" b="1" dirty="0"/>
              <a:t>GUIDES</a:t>
            </a:r>
            <a:r>
              <a:rPr lang="en-US" sz="2800" dirty="0"/>
              <a:t> button a menu appears. </a:t>
            </a:r>
          </a:p>
          <a:p>
            <a:pPr lvl="0"/>
            <a:r>
              <a:rPr lang="en-US" sz="2800" dirty="0"/>
              <a:t>You can use preset guides or Select </a:t>
            </a:r>
            <a:r>
              <a:rPr lang="en-US" sz="2800" b="1" dirty="0"/>
              <a:t>RULER GUIDES </a:t>
            </a:r>
            <a:r>
              <a:rPr lang="en-US" sz="2800" dirty="0"/>
              <a:t>to set guides at specific positions on your page.</a:t>
            </a:r>
          </a:p>
        </p:txBody>
      </p:sp>
      <p:pic>
        <p:nvPicPr>
          <p:cNvPr id="4" name="Picture 3"/>
          <p:cNvPicPr>
            <a:picLocks noChangeAspect="1"/>
          </p:cNvPicPr>
          <p:nvPr/>
        </p:nvPicPr>
        <p:blipFill rotWithShape="1">
          <a:blip r:embed="rId2"/>
          <a:srcRect l="7060"/>
          <a:stretch/>
        </p:blipFill>
        <p:spPr>
          <a:xfrm>
            <a:off x="5724128" y="836712"/>
            <a:ext cx="3412976" cy="5759678"/>
          </a:xfrm>
          <a:prstGeom prst="rect">
            <a:avLst/>
          </a:prstGeom>
        </p:spPr>
      </p:pic>
    </p:spTree>
    <p:extLst>
      <p:ext uri="{BB962C8B-B14F-4D97-AF65-F5344CB8AC3E}">
        <p14:creationId xmlns:p14="http://schemas.microsoft.com/office/powerpoint/2010/main" val="119922227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12.4.1 Aligning a Document</a:t>
            </a:r>
            <a:endParaRPr lang="en-US" dirty="0"/>
          </a:p>
        </p:txBody>
      </p:sp>
      <p:sp>
        <p:nvSpPr>
          <p:cNvPr id="3" name="Content Placeholder 2"/>
          <p:cNvSpPr>
            <a:spLocks noGrp="1"/>
          </p:cNvSpPr>
          <p:nvPr>
            <p:ph idx="1"/>
          </p:nvPr>
        </p:nvSpPr>
        <p:spPr>
          <a:xfrm>
            <a:off x="0" y="980728"/>
            <a:ext cx="5675850" cy="5519736"/>
          </a:xfrm>
        </p:spPr>
        <p:txBody>
          <a:bodyPr/>
          <a:lstStyle/>
          <a:p>
            <a:pPr lvl="0"/>
            <a:r>
              <a:rPr lang="en-US" dirty="0"/>
              <a:t>In the Ruler Guides dialog box, Enter specific measurements at the flashing cursor and click </a:t>
            </a:r>
            <a:r>
              <a:rPr lang="en-US" b="1" dirty="0"/>
              <a:t>SET</a:t>
            </a:r>
            <a:r>
              <a:rPr lang="en-US" dirty="0"/>
              <a:t>. The ruler guide is set </a:t>
            </a:r>
          </a:p>
          <a:p>
            <a:pPr lvl="0"/>
            <a:r>
              <a:rPr lang="en-US" dirty="0"/>
              <a:t>Enter vertical or horizontal guides as you wish. Click </a:t>
            </a:r>
            <a:r>
              <a:rPr lang="en-US" b="1" dirty="0"/>
              <a:t>OK</a:t>
            </a:r>
            <a:r>
              <a:rPr lang="en-US" dirty="0"/>
              <a:t> to close the dialog and return to your publication. </a:t>
            </a:r>
          </a:p>
        </p:txBody>
      </p:sp>
      <p:pic>
        <p:nvPicPr>
          <p:cNvPr id="5" name="Picture 4"/>
          <p:cNvPicPr>
            <a:picLocks noChangeAspect="1"/>
          </p:cNvPicPr>
          <p:nvPr/>
        </p:nvPicPr>
        <p:blipFill>
          <a:blip r:embed="rId2"/>
          <a:stretch>
            <a:fillRect/>
          </a:stretch>
        </p:blipFill>
        <p:spPr>
          <a:xfrm>
            <a:off x="5724128" y="1124744"/>
            <a:ext cx="3321369" cy="3888432"/>
          </a:xfrm>
          <a:prstGeom prst="rect">
            <a:avLst/>
          </a:prstGeom>
        </p:spPr>
      </p:pic>
      <p:pic>
        <p:nvPicPr>
          <p:cNvPr id="6" name="Picture 5"/>
          <p:cNvPicPr/>
          <p:nvPr/>
        </p:nvPicPr>
        <p:blipFill>
          <a:blip r:embed="rId3"/>
          <a:stretch>
            <a:fillRect/>
          </a:stretch>
        </p:blipFill>
        <p:spPr>
          <a:xfrm>
            <a:off x="7139439" y="5147320"/>
            <a:ext cx="2004561" cy="859097"/>
          </a:xfrm>
          <a:prstGeom prst="rect">
            <a:avLst/>
          </a:prstGeom>
        </p:spPr>
      </p:pic>
      <p:sp>
        <p:nvSpPr>
          <p:cNvPr id="7" name="Rectangle 6"/>
          <p:cNvSpPr/>
          <p:nvPr/>
        </p:nvSpPr>
        <p:spPr>
          <a:xfrm>
            <a:off x="-48279" y="5013177"/>
            <a:ext cx="7187718" cy="1677382"/>
          </a:xfrm>
          <a:prstGeom prst="rect">
            <a:avLst/>
          </a:prstGeom>
        </p:spPr>
        <p:txBody>
          <a:bodyPr wrap="square">
            <a:spAutoFit/>
          </a:bodyPr>
          <a:lstStyle/>
          <a:p>
            <a:pPr marL="342900" marR="4445" lvl="0" indent="-342900" algn="just">
              <a:lnSpc>
                <a:spcPct val="103000"/>
              </a:lnSpc>
              <a:spcBef>
                <a:spcPts val="0"/>
              </a:spcBef>
              <a:spcAft>
                <a:spcPts val="710"/>
              </a:spcAft>
              <a:buClr>
                <a:srgbClr val="000000"/>
              </a:buClr>
              <a:buSzPts val="1000"/>
              <a:buFont typeface="+mj-lt"/>
              <a:buAutoNum type="romanLcPeriod"/>
            </a:pPr>
            <a:r>
              <a:rPr lang="en-US" sz="2000" dirty="0">
                <a:solidFill>
                  <a:srgbClr val="000000"/>
                </a:solidFill>
                <a:uFill>
                  <a:solidFill>
                    <a:srgbClr val="000000"/>
                  </a:solidFill>
                </a:uFill>
                <a:latin typeface="Verdana" panose="020B0604030504040204" pitchFamily="34" charset="0"/>
                <a:ea typeface="Verdana" panose="020B0604030504040204" pitchFamily="34" charset="0"/>
                <a:cs typeface="Verdana" panose="020B0604030504040204" pitchFamily="34" charset="0"/>
              </a:rPr>
              <a:t>To reposition the guide, place your pointer over the guide you want to move.  The mouse becomes a double-sided arrow -drag the guide to its new location.  To remove the guide, drag the guide into the ruler area. </a:t>
            </a:r>
            <a:endParaRPr lang="en-US" sz="2000" u="none" strike="noStrike" dirty="0">
              <a:solidFill>
                <a:srgbClr val="000000"/>
              </a:solidFill>
              <a:effectLst/>
              <a:uFill>
                <a:solidFill>
                  <a:srgbClr val="000000"/>
                </a:solidFill>
              </a:u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4378454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12.4.1 Aligning a Document</a:t>
            </a:r>
            <a:endParaRPr lang="en-US" dirty="0"/>
          </a:p>
        </p:txBody>
      </p:sp>
      <p:sp>
        <p:nvSpPr>
          <p:cNvPr id="3" name="Content Placeholder 2"/>
          <p:cNvSpPr>
            <a:spLocks noGrp="1"/>
          </p:cNvSpPr>
          <p:nvPr>
            <p:ph sz="half" idx="1"/>
          </p:nvPr>
        </p:nvSpPr>
        <p:spPr>
          <a:xfrm>
            <a:off x="-1" y="4467676"/>
            <a:ext cx="5042193" cy="2104596"/>
          </a:xfrm>
        </p:spPr>
        <p:txBody>
          <a:bodyPr/>
          <a:lstStyle/>
          <a:p>
            <a:r>
              <a:rPr lang="en-US" dirty="0"/>
              <a:t>To Hide All Guides or boundaries, from the </a:t>
            </a:r>
            <a:r>
              <a:rPr lang="en-US" b="1" dirty="0"/>
              <a:t>VIEW</a:t>
            </a:r>
            <a:r>
              <a:rPr lang="en-US" dirty="0"/>
              <a:t> tab, uncheck </a:t>
            </a:r>
            <a:r>
              <a:rPr lang="en-US" b="1" dirty="0"/>
              <a:t>GUIDES</a:t>
            </a:r>
            <a:r>
              <a:rPr lang="en-US" b="1" i="1" dirty="0"/>
              <a:t>.</a:t>
            </a:r>
            <a:r>
              <a:rPr lang="en-US" dirty="0"/>
              <a:t>(or boundaries)</a:t>
            </a:r>
            <a:r>
              <a:rPr lang="en-US" b="1" i="1" dirty="0"/>
              <a:t>.</a:t>
            </a:r>
            <a:endParaRPr lang="en-US" dirty="0"/>
          </a:p>
        </p:txBody>
      </p:sp>
      <p:sp>
        <p:nvSpPr>
          <p:cNvPr id="9" name="Content Placeholder 8"/>
          <p:cNvSpPr>
            <a:spLocks noGrp="1"/>
          </p:cNvSpPr>
          <p:nvPr>
            <p:ph sz="half" idx="2"/>
          </p:nvPr>
        </p:nvSpPr>
        <p:spPr>
          <a:xfrm>
            <a:off x="0" y="1000108"/>
            <a:ext cx="4572000" cy="3271495"/>
          </a:xfrm>
        </p:spPr>
        <p:txBody>
          <a:bodyPr/>
          <a:lstStyle/>
          <a:p>
            <a:r>
              <a:rPr lang="en-US" dirty="0"/>
              <a:t>After placing your guides, you can now activate aligning objects to a guides From the </a:t>
            </a:r>
            <a:r>
              <a:rPr lang="en-US" b="1" dirty="0"/>
              <a:t>PAGE DESIGN</a:t>
            </a:r>
            <a:r>
              <a:rPr lang="en-US" dirty="0"/>
              <a:t> tab, by selecting / checking the </a:t>
            </a:r>
            <a:r>
              <a:rPr lang="en-US" b="1" dirty="0"/>
              <a:t>ALIGN TO, GUIDES</a:t>
            </a:r>
            <a:r>
              <a:rPr lang="en-US" dirty="0"/>
              <a:t> check box.  </a:t>
            </a:r>
          </a:p>
        </p:txBody>
      </p:sp>
      <p:pic>
        <p:nvPicPr>
          <p:cNvPr id="8" name="Picture 7"/>
          <p:cNvPicPr>
            <a:picLocks noChangeAspect="1"/>
          </p:cNvPicPr>
          <p:nvPr/>
        </p:nvPicPr>
        <p:blipFill>
          <a:blip r:embed="rId2"/>
          <a:stretch>
            <a:fillRect/>
          </a:stretch>
        </p:blipFill>
        <p:spPr>
          <a:xfrm>
            <a:off x="5042193" y="4467676"/>
            <a:ext cx="4067944" cy="2104596"/>
          </a:xfrm>
          <a:prstGeom prst="rect">
            <a:avLst/>
          </a:prstGeom>
        </p:spPr>
      </p:pic>
      <p:pic>
        <p:nvPicPr>
          <p:cNvPr id="10" name="Picture 9"/>
          <p:cNvPicPr>
            <a:picLocks noChangeAspect="1"/>
          </p:cNvPicPr>
          <p:nvPr/>
        </p:nvPicPr>
        <p:blipFill>
          <a:blip r:embed="rId3"/>
          <a:stretch>
            <a:fillRect/>
          </a:stretch>
        </p:blipFill>
        <p:spPr>
          <a:xfrm>
            <a:off x="4890344" y="1000108"/>
            <a:ext cx="4219793" cy="2572494"/>
          </a:xfrm>
          <a:prstGeom prst="rect">
            <a:avLst/>
          </a:prstGeom>
        </p:spPr>
      </p:pic>
    </p:spTree>
    <p:extLst>
      <p:ext uri="{BB962C8B-B14F-4D97-AF65-F5344CB8AC3E}">
        <p14:creationId xmlns:p14="http://schemas.microsoft.com/office/powerpoint/2010/main" val="2409686962"/>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12.4.1 Aligning a Document</a:t>
            </a:r>
            <a:endParaRPr lang="en-US" dirty="0"/>
          </a:p>
        </p:txBody>
      </p:sp>
      <p:sp>
        <p:nvSpPr>
          <p:cNvPr id="3" name="Content Placeholder 2"/>
          <p:cNvSpPr>
            <a:spLocks noGrp="1"/>
          </p:cNvSpPr>
          <p:nvPr>
            <p:ph idx="1"/>
          </p:nvPr>
        </p:nvSpPr>
        <p:spPr/>
        <p:txBody>
          <a:bodyPr/>
          <a:lstStyle/>
          <a:p>
            <a:pPr marL="0" indent="0">
              <a:buNone/>
            </a:pPr>
            <a:r>
              <a:rPr lang="en-US" dirty="0"/>
              <a:t>Align to Objects  </a:t>
            </a:r>
          </a:p>
          <a:p>
            <a:r>
              <a:rPr lang="en-US" b="1" dirty="0"/>
              <a:t>Align to Objects </a:t>
            </a:r>
            <a:r>
              <a:rPr lang="en-US" dirty="0"/>
              <a:t>will pull </a:t>
            </a:r>
            <a:br>
              <a:rPr lang="en-US" dirty="0"/>
            </a:br>
            <a:r>
              <a:rPr lang="en-US" dirty="0"/>
              <a:t>an object toward the</a:t>
            </a:r>
            <a:br>
              <a:rPr lang="en-US" dirty="0"/>
            </a:br>
            <a:r>
              <a:rPr lang="en-US" dirty="0"/>
              <a:t> object nearest to it.  </a:t>
            </a:r>
          </a:p>
          <a:p>
            <a:endParaRPr lang="en-US" dirty="0"/>
          </a:p>
          <a:p>
            <a:br>
              <a:rPr lang="en-US" dirty="0"/>
            </a:br>
            <a:endParaRPr lang="en-US" dirty="0"/>
          </a:p>
          <a:p>
            <a:r>
              <a:rPr lang="en-US" dirty="0" err="1"/>
              <a:t>i</a:t>
            </a:r>
            <a:r>
              <a:rPr lang="en-US" dirty="0"/>
              <a:t>. From the </a:t>
            </a:r>
            <a:r>
              <a:rPr lang="en-US" b="1" dirty="0"/>
              <a:t>PAGE DESIGN</a:t>
            </a:r>
            <a:r>
              <a:rPr lang="en-US" dirty="0"/>
              <a:t> tab, select the </a:t>
            </a:r>
            <a:r>
              <a:rPr lang="en-US" b="1" dirty="0"/>
              <a:t>ALIGN TO, OBJECTS</a:t>
            </a:r>
            <a:r>
              <a:rPr lang="en-US" dirty="0"/>
              <a:t> check box.  The option is selected if a check mark appears.  </a:t>
            </a:r>
            <a:r>
              <a:rPr lang="en-US" b="1" dirty="0"/>
              <a:t> </a:t>
            </a:r>
            <a:endParaRPr lang="en-US" dirty="0"/>
          </a:p>
        </p:txBody>
      </p:sp>
      <p:pic>
        <p:nvPicPr>
          <p:cNvPr id="5" name="Picture 4"/>
          <p:cNvPicPr>
            <a:picLocks noChangeAspect="1"/>
          </p:cNvPicPr>
          <p:nvPr/>
        </p:nvPicPr>
        <p:blipFill rotWithShape="1">
          <a:blip r:embed="rId3"/>
          <a:srcRect l="36498" t="36352" r="53321" b="48488"/>
          <a:stretch/>
        </p:blipFill>
        <p:spPr>
          <a:xfrm>
            <a:off x="4949491" y="1066800"/>
            <a:ext cx="4198279" cy="3514328"/>
          </a:xfrm>
          <a:prstGeom prst="rect">
            <a:avLst/>
          </a:prstGeom>
        </p:spPr>
      </p:pic>
      <p:pic>
        <p:nvPicPr>
          <p:cNvPr id="6" name="Picture 5"/>
          <p:cNvPicPr>
            <a:picLocks noChangeAspect="1"/>
          </p:cNvPicPr>
          <p:nvPr/>
        </p:nvPicPr>
        <p:blipFill>
          <a:blip r:embed="rId4"/>
          <a:stretch>
            <a:fillRect/>
          </a:stretch>
        </p:blipFill>
        <p:spPr>
          <a:xfrm>
            <a:off x="2330985" y="3212976"/>
            <a:ext cx="2592288" cy="1768382"/>
          </a:xfrm>
          <a:prstGeom prst="rect">
            <a:avLst/>
          </a:prstGeom>
        </p:spPr>
      </p:pic>
    </p:spTree>
    <p:extLst>
      <p:ext uri="{BB962C8B-B14F-4D97-AF65-F5344CB8AC3E}">
        <p14:creationId xmlns:p14="http://schemas.microsoft.com/office/powerpoint/2010/main" val="331097448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12.4.2 Distributing Graphics in a Document</a:t>
            </a:r>
            <a:endParaRPr lang="en-US" sz="3200" dirty="0"/>
          </a:p>
        </p:txBody>
      </p:sp>
      <p:sp>
        <p:nvSpPr>
          <p:cNvPr id="3" name="Content Placeholder 2"/>
          <p:cNvSpPr>
            <a:spLocks noGrp="1"/>
          </p:cNvSpPr>
          <p:nvPr>
            <p:ph sz="half" idx="1"/>
          </p:nvPr>
        </p:nvSpPr>
        <p:spPr>
          <a:xfrm>
            <a:off x="0" y="1071546"/>
            <a:ext cx="9144000" cy="2789502"/>
          </a:xfrm>
        </p:spPr>
        <p:txBody>
          <a:bodyPr/>
          <a:lstStyle/>
          <a:p>
            <a:r>
              <a:rPr lang="en-US" sz="2000" dirty="0"/>
              <a:t>If you want to change the placement of graphics in a document, you can move the it to a new location. There are two ways to move an object: the mouse or the keyboard. </a:t>
            </a:r>
          </a:p>
        </p:txBody>
      </p:sp>
      <p:sp>
        <p:nvSpPr>
          <p:cNvPr id="6" name="Content Placeholder 5"/>
          <p:cNvSpPr>
            <a:spLocks noGrp="1"/>
          </p:cNvSpPr>
          <p:nvPr>
            <p:ph sz="half" idx="2"/>
          </p:nvPr>
        </p:nvSpPr>
        <p:spPr>
          <a:xfrm>
            <a:off x="5561856" y="2060848"/>
            <a:ext cx="3582144" cy="4439416"/>
          </a:xfrm>
        </p:spPr>
        <p:txBody>
          <a:bodyPr/>
          <a:lstStyle/>
          <a:p>
            <a:pPr marL="0" indent="0">
              <a:buNone/>
            </a:pPr>
            <a:r>
              <a:rPr lang="en-US" sz="2000" b="1" dirty="0"/>
              <a:t>KEYBOARD  </a:t>
            </a:r>
          </a:p>
          <a:p>
            <a:pPr lvl="0"/>
            <a:r>
              <a:rPr lang="en-US" sz="2000" dirty="0"/>
              <a:t>Select the object(s) to be moved.</a:t>
            </a:r>
          </a:p>
          <a:p>
            <a:pPr lvl="0"/>
            <a:r>
              <a:rPr lang="en-US" sz="2000" dirty="0"/>
              <a:t>To move the selected objects 5 pixels at a time, hold down </a:t>
            </a:r>
            <a:r>
              <a:rPr lang="en-US" sz="2000" b="1" dirty="0"/>
              <a:t>[SHIFT]</a:t>
            </a:r>
            <a:r>
              <a:rPr lang="en-US" sz="2000" dirty="0"/>
              <a:t> key + press the </a:t>
            </a:r>
            <a:r>
              <a:rPr lang="en-US" sz="2000" b="1" dirty="0"/>
              <a:t>[ARROW]</a:t>
            </a:r>
            <a:r>
              <a:rPr lang="en-US" sz="2000" dirty="0"/>
              <a:t> key in the direction you want the object to move To move the selected objects 1 pixel at a time, press the arrow key in the direction you want the object to move   </a:t>
            </a:r>
          </a:p>
          <a:p>
            <a:pPr lvl="0"/>
            <a:r>
              <a:rPr lang="en-US" sz="2000" dirty="0"/>
              <a:t>Release the keys.  The object is moved.   </a:t>
            </a:r>
          </a:p>
          <a:p>
            <a:endParaRPr lang="en-US" sz="2000" dirty="0"/>
          </a:p>
        </p:txBody>
      </p:sp>
      <p:pic>
        <p:nvPicPr>
          <p:cNvPr id="4" name="Picture 3"/>
          <p:cNvPicPr/>
          <p:nvPr/>
        </p:nvPicPr>
        <p:blipFill>
          <a:blip r:embed="rId2"/>
          <a:stretch>
            <a:fillRect/>
          </a:stretch>
        </p:blipFill>
        <p:spPr>
          <a:xfrm>
            <a:off x="3635896" y="1772816"/>
            <a:ext cx="1925960" cy="2520280"/>
          </a:xfrm>
          <a:prstGeom prst="rect">
            <a:avLst/>
          </a:prstGeom>
        </p:spPr>
      </p:pic>
      <p:sp>
        <p:nvSpPr>
          <p:cNvPr id="7" name="Content Placeholder 5"/>
          <p:cNvSpPr txBox="1">
            <a:spLocks/>
          </p:cNvSpPr>
          <p:nvPr/>
        </p:nvSpPr>
        <p:spPr bwMode="auto">
          <a:xfrm>
            <a:off x="0" y="2060848"/>
            <a:ext cx="3779912" cy="449862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ＭＳ Ｐゴシック" pitchFamily="-111" charset="-128"/>
              </a:defRPr>
            </a:lvl1pPr>
            <a:lvl2pPr marL="742950" indent="-28575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1800" kern="1200">
                <a:solidFill>
                  <a:schemeClr val="tx1"/>
                </a:solidFill>
                <a:latin typeface="+mn-lt"/>
                <a:ea typeface="MS PGothic" panose="020B0600070205080204"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1800" kern="1200">
                <a:solidFill>
                  <a:schemeClr val="tx1"/>
                </a:solidFill>
                <a:latin typeface="+mn-lt"/>
                <a:ea typeface="MS PGothic" panose="020B0600070205080204" pitchFamily="34" charset="-128"/>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None/>
            </a:pPr>
            <a:r>
              <a:rPr lang="en-US" sz="2100" b="1" dirty="0"/>
              <a:t>USING THE MOUSE:</a:t>
            </a:r>
          </a:p>
          <a:p>
            <a:pPr lvl="0"/>
            <a:r>
              <a:rPr lang="en-US" sz="2100" dirty="0"/>
              <a:t>Select the object(s) to be moved.  To select more than one item, hold down the </a:t>
            </a:r>
            <a:r>
              <a:rPr lang="en-US" sz="2100" b="1" dirty="0"/>
              <a:t>[SHIFT]</a:t>
            </a:r>
            <a:r>
              <a:rPr lang="en-US" sz="2100" dirty="0"/>
              <a:t> key + select the items.  </a:t>
            </a:r>
          </a:p>
          <a:p>
            <a:pPr lvl="0"/>
            <a:r>
              <a:rPr lang="en-US" sz="2100" dirty="0"/>
              <a:t>Position the pointer over the object.  The pointer turns into a four-headed arrow.  </a:t>
            </a:r>
          </a:p>
          <a:p>
            <a:r>
              <a:rPr lang="en-US" sz="2100" dirty="0"/>
              <a:t>Click and drag the object to a new location  </a:t>
            </a:r>
          </a:p>
          <a:p>
            <a:r>
              <a:rPr lang="en-US" sz="2100" dirty="0"/>
              <a:t>Release the mouse button.  The object is moved.  </a:t>
            </a:r>
          </a:p>
          <a:p>
            <a:endParaRPr lang="en-US" sz="2000" dirty="0"/>
          </a:p>
        </p:txBody>
      </p:sp>
    </p:spTree>
    <p:extLst>
      <p:ext uri="{BB962C8B-B14F-4D97-AF65-F5344CB8AC3E}">
        <p14:creationId xmlns:p14="http://schemas.microsoft.com/office/powerpoint/2010/main" val="241593320"/>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371600" lvl="1" indent="-971550" algn="l">
              <a:buNone/>
            </a:pPr>
            <a:r>
              <a:rPr lang="en-GB" sz="3200" dirty="0"/>
              <a:t>12.4.3 Organizing Text Along Objects</a:t>
            </a:r>
          </a:p>
        </p:txBody>
      </p:sp>
      <p:sp>
        <p:nvSpPr>
          <p:cNvPr id="3" name="Content Placeholder 2"/>
          <p:cNvSpPr>
            <a:spLocks noGrp="1"/>
          </p:cNvSpPr>
          <p:nvPr>
            <p:ph idx="1"/>
          </p:nvPr>
        </p:nvSpPr>
        <p:spPr>
          <a:xfrm>
            <a:off x="0" y="980728"/>
            <a:ext cx="5724128" cy="5877272"/>
          </a:xfrm>
        </p:spPr>
        <p:txBody>
          <a:bodyPr/>
          <a:lstStyle/>
          <a:p>
            <a:pPr marL="0" indent="0">
              <a:buNone/>
            </a:pPr>
            <a:r>
              <a:rPr lang="en-US" sz="2800" b="1" dirty="0"/>
              <a:t>Wrapping Text Around Objects</a:t>
            </a:r>
          </a:p>
          <a:p>
            <a:pPr marL="0" indent="0">
              <a:buNone/>
            </a:pPr>
            <a:r>
              <a:rPr lang="en-US" sz="2200" dirty="0"/>
              <a:t>If an object/ graphic is to be placed on the same page as text, you may want the text to wrap around it in some way. Text can be wrapped around either a graphic placed into Publisher or an object created with Publisher drawing tools. </a:t>
            </a:r>
          </a:p>
          <a:p>
            <a:pPr marL="2052638" lvl="1" indent="0">
              <a:buNone/>
            </a:pPr>
            <a:r>
              <a:rPr lang="en-US" sz="2000" b="1" dirty="0"/>
              <a:t>To Wrap Text around an object:</a:t>
            </a:r>
          </a:p>
          <a:p>
            <a:pPr marL="2230438" lvl="1" indent="-177800"/>
            <a:r>
              <a:rPr lang="en-US" sz="2000" dirty="0"/>
              <a:t>Select the desired graphic or object </a:t>
            </a:r>
          </a:p>
          <a:p>
            <a:pPr marL="2230438" lvl="1" indent="-177800"/>
            <a:r>
              <a:rPr lang="en-US" sz="2000" dirty="0"/>
              <a:t>From the </a:t>
            </a:r>
            <a:r>
              <a:rPr lang="en-US" sz="2000" b="1" dirty="0"/>
              <a:t>HOME</a:t>
            </a:r>
            <a:r>
              <a:rPr lang="en-US" sz="2000" dirty="0"/>
              <a:t> tab, arrange group click </a:t>
            </a:r>
            <a:r>
              <a:rPr lang="en-US" sz="2000" b="1" dirty="0"/>
              <a:t>WRAP TEXT. </a:t>
            </a:r>
            <a:r>
              <a:rPr lang="en-US" sz="2000" dirty="0"/>
              <a:t>A menu appears. </a:t>
            </a:r>
          </a:p>
          <a:p>
            <a:pPr marL="2230438" lvl="1" indent="-177800"/>
            <a:r>
              <a:rPr lang="en-US" sz="2000" dirty="0"/>
              <a:t>Select the appropriate wrapping option. The text wraps in the selected manner. </a:t>
            </a:r>
          </a:p>
          <a:p>
            <a:pPr marL="1604963" lvl="1" indent="0">
              <a:buNone/>
            </a:pPr>
            <a:r>
              <a:rPr lang="en-US" sz="2000" b="1" dirty="0"/>
              <a:t>  </a:t>
            </a:r>
          </a:p>
        </p:txBody>
      </p:sp>
      <p:pic>
        <p:nvPicPr>
          <p:cNvPr id="5" name="Picture 4"/>
          <p:cNvPicPr>
            <a:picLocks noChangeAspect="1"/>
          </p:cNvPicPr>
          <p:nvPr/>
        </p:nvPicPr>
        <p:blipFill>
          <a:blip r:embed="rId3"/>
          <a:stretch>
            <a:fillRect/>
          </a:stretch>
        </p:blipFill>
        <p:spPr>
          <a:xfrm>
            <a:off x="-16260" y="3185649"/>
            <a:ext cx="2119536" cy="3672351"/>
          </a:xfrm>
          <a:prstGeom prst="rect">
            <a:avLst/>
          </a:prstGeom>
        </p:spPr>
      </p:pic>
      <p:pic>
        <p:nvPicPr>
          <p:cNvPr id="7" name="Picture 6"/>
          <p:cNvPicPr/>
          <p:nvPr/>
        </p:nvPicPr>
        <p:blipFill>
          <a:blip r:embed="rId4"/>
          <a:stretch>
            <a:fillRect/>
          </a:stretch>
        </p:blipFill>
        <p:spPr>
          <a:xfrm>
            <a:off x="5749897" y="692696"/>
            <a:ext cx="3386118" cy="3024336"/>
          </a:xfrm>
          <a:prstGeom prst="rect">
            <a:avLst/>
          </a:prstGeom>
        </p:spPr>
      </p:pic>
      <p:pic>
        <p:nvPicPr>
          <p:cNvPr id="8" name="Picture 7"/>
          <p:cNvPicPr/>
          <p:nvPr/>
        </p:nvPicPr>
        <p:blipFill>
          <a:blip r:embed="rId5"/>
          <a:stretch>
            <a:fillRect/>
          </a:stretch>
        </p:blipFill>
        <p:spPr>
          <a:xfrm>
            <a:off x="5749897" y="3717032"/>
            <a:ext cx="3386118" cy="2851180"/>
          </a:xfrm>
          <a:prstGeom prst="rect">
            <a:avLst/>
          </a:prstGeom>
        </p:spPr>
      </p:pic>
    </p:spTree>
    <p:extLst>
      <p:ext uri="{BB962C8B-B14F-4D97-AF65-F5344CB8AC3E}">
        <p14:creationId xmlns:p14="http://schemas.microsoft.com/office/powerpoint/2010/main" val="338464645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12.4.4 Customizing Page Size</a:t>
            </a:r>
            <a:endParaRPr lang="en-US" dirty="0"/>
          </a:p>
        </p:txBody>
      </p:sp>
      <p:sp>
        <p:nvSpPr>
          <p:cNvPr id="3" name="Content Placeholder 2"/>
          <p:cNvSpPr>
            <a:spLocks noGrp="1"/>
          </p:cNvSpPr>
          <p:nvPr>
            <p:ph sz="half" idx="1"/>
          </p:nvPr>
        </p:nvSpPr>
        <p:spPr>
          <a:xfrm>
            <a:off x="0" y="908720"/>
            <a:ext cx="9144000" cy="2664296"/>
          </a:xfrm>
        </p:spPr>
        <p:txBody>
          <a:bodyPr/>
          <a:lstStyle/>
          <a:p>
            <a:r>
              <a:rPr lang="en-US" sz="2400" dirty="0"/>
              <a:t>A very important aspect to working with publisher is to work with different page sizes even though you may only be printing on A4 paper. </a:t>
            </a:r>
          </a:p>
          <a:p>
            <a:r>
              <a:rPr lang="en-US" sz="2400" dirty="0"/>
              <a:t>Consider a leaflet that is A5 in size you may design it on screen using A5 size and then when you print you can tell publisher it is printing on A4. If the settings are correct then you can print two leaflets on the A4 paper while only working with the original single item onscreen. </a:t>
            </a:r>
          </a:p>
        </p:txBody>
      </p:sp>
      <p:sp>
        <p:nvSpPr>
          <p:cNvPr id="6" name="Content Placeholder 5"/>
          <p:cNvSpPr>
            <a:spLocks noGrp="1"/>
          </p:cNvSpPr>
          <p:nvPr>
            <p:ph sz="half" idx="2"/>
          </p:nvPr>
        </p:nvSpPr>
        <p:spPr>
          <a:xfrm>
            <a:off x="107504" y="3645024"/>
            <a:ext cx="6768752" cy="2965126"/>
          </a:xfrm>
        </p:spPr>
        <p:txBody>
          <a:bodyPr/>
          <a:lstStyle/>
          <a:p>
            <a:r>
              <a:rPr lang="en-US" sz="2400" dirty="0"/>
              <a:t>Similarly if there are 10 business cards per A4 sheet you may design just the one on screen but print that one out 10 times on the A4 print sheet. </a:t>
            </a:r>
          </a:p>
          <a:p>
            <a:r>
              <a:rPr lang="en-US" sz="2400" dirty="0"/>
              <a:t>If this was Word you would create one card and replicate it 10 times on screen as you are working with the printed sheet in word and any change would have to be replicated 10 times. </a:t>
            </a:r>
          </a:p>
          <a:p>
            <a:endParaRPr lang="en-US" sz="2400" dirty="0"/>
          </a:p>
          <a:p>
            <a:endParaRPr lang="en-US" sz="2400" dirty="0"/>
          </a:p>
        </p:txBody>
      </p:sp>
      <p:pic>
        <p:nvPicPr>
          <p:cNvPr id="5" name="Picture 4"/>
          <p:cNvPicPr>
            <a:picLocks noChangeAspect="1"/>
          </p:cNvPicPr>
          <p:nvPr/>
        </p:nvPicPr>
        <p:blipFill rotWithShape="1">
          <a:blip r:embed="rId2"/>
          <a:srcRect t="15118"/>
          <a:stretch/>
        </p:blipFill>
        <p:spPr>
          <a:xfrm>
            <a:off x="6775327" y="3632226"/>
            <a:ext cx="2368673" cy="3037134"/>
          </a:xfrm>
          <a:prstGeom prst="rect">
            <a:avLst/>
          </a:prstGeom>
        </p:spPr>
      </p:pic>
    </p:spTree>
    <p:extLst>
      <p:ext uri="{BB962C8B-B14F-4D97-AF65-F5344CB8AC3E}">
        <p14:creationId xmlns:p14="http://schemas.microsoft.com/office/powerpoint/2010/main" val="3496464703"/>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12.4.4 Customizing Page Size</a:t>
            </a:r>
            <a:endParaRPr lang="en-US" dirty="0"/>
          </a:p>
        </p:txBody>
      </p:sp>
      <p:pic>
        <p:nvPicPr>
          <p:cNvPr id="5" name="Picture 4"/>
          <p:cNvPicPr>
            <a:picLocks noChangeAspect="1"/>
          </p:cNvPicPr>
          <p:nvPr/>
        </p:nvPicPr>
        <p:blipFill>
          <a:blip r:embed="rId2"/>
          <a:stretch>
            <a:fillRect/>
          </a:stretch>
        </p:blipFill>
        <p:spPr>
          <a:xfrm>
            <a:off x="6751422" y="980728"/>
            <a:ext cx="2375809" cy="5519736"/>
          </a:xfrm>
          <a:prstGeom prst="rect">
            <a:avLst/>
          </a:prstGeom>
        </p:spPr>
      </p:pic>
      <p:sp>
        <p:nvSpPr>
          <p:cNvPr id="3" name="Content Placeholder 2"/>
          <p:cNvSpPr>
            <a:spLocks noGrp="1"/>
          </p:cNvSpPr>
          <p:nvPr>
            <p:ph idx="1"/>
          </p:nvPr>
        </p:nvSpPr>
        <p:spPr>
          <a:xfrm>
            <a:off x="0" y="980728"/>
            <a:ext cx="6751422" cy="5605808"/>
          </a:xfrm>
        </p:spPr>
        <p:txBody>
          <a:bodyPr/>
          <a:lstStyle/>
          <a:p>
            <a:r>
              <a:rPr lang="en-US" b="1" dirty="0"/>
              <a:t>To work with another paper size:</a:t>
            </a:r>
          </a:p>
          <a:p>
            <a:pPr lvl="1"/>
            <a:r>
              <a:rPr lang="en-US" dirty="0"/>
              <a:t>From the </a:t>
            </a:r>
            <a:r>
              <a:rPr lang="en-US" b="1" dirty="0"/>
              <a:t>PAGE DESIGN</a:t>
            </a:r>
            <a:r>
              <a:rPr lang="en-US" dirty="0"/>
              <a:t> tab, in the </a:t>
            </a:r>
            <a:r>
              <a:rPr lang="en-US" b="1" dirty="0"/>
              <a:t>PAGE SETUP</a:t>
            </a:r>
            <a:r>
              <a:rPr lang="en-US" dirty="0"/>
              <a:t> group, click on the size button </a:t>
            </a:r>
          </a:p>
          <a:p>
            <a:pPr lvl="1"/>
            <a:r>
              <a:rPr lang="en-US" dirty="0"/>
              <a:t>Make a selection from the menu which page size you wish to use. </a:t>
            </a:r>
          </a:p>
          <a:p>
            <a:pPr lvl="1"/>
            <a:r>
              <a:rPr lang="en-US" dirty="0"/>
              <a:t>For more page sizes select the </a:t>
            </a:r>
            <a:r>
              <a:rPr lang="en-US" b="1" dirty="0"/>
              <a:t>PAGE SETUP</a:t>
            </a:r>
            <a:r>
              <a:rPr lang="en-US" dirty="0"/>
              <a:t> button from the menu </a:t>
            </a:r>
          </a:p>
          <a:p>
            <a:pPr marL="457200" lvl="1" indent="0">
              <a:buNone/>
            </a:pPr>
            <a:r>
              <a:rPr lang="en-US" dirty="0"/>
              <a:t>OR:</a:t>
            </a:r>
          </a:p>
          <a:p>
            <a:pPr lvl="1"/>
            <a:r>
              <a:rPr lang="en-US" dirty="0"/>
              <a:t>From the </a:t>
            </a:r>
            <a:r>
              <a:rPr lang="en-US" b="1" dirty="0"/>
              <a:t>PAGE DESIGN</a:t>
            </a:r>
            <a:r>
              <a:rPr lang="en-US" dirty="0"/>
              <a:t> tab, in the </a:t>
            </a:r>
            <a:r>
              <a:rPr lang="en-US" b="1" dirty="0"/>
              <a:t>PAGE SETUP</a:t>
            </a:r>
            <a:r>
              <a:rPr lang="en-US" dirty="0"/>
              <a:t> group, click on the dialog box launcher button to open the </a:t>
            </a:r>
            <a:r>
              <a:rPr lang="en-US" b="1" dirty="0"/>
              <a:t>PAGE SETUP</a:t>
            </a:r>
            <a:r>
              <a:rPr lang="en-US" dirty="0"/>
              <a:t> dialog: </a:t>
            </a:r>
          </a:p>
          <a:p>
            <a:pPr lvl="1"/>
            <a:endParaRPr lang="en-US" dirty="0"/>
          </a:p>
        </p:txBody>
      </p:sp>
    </p:spTree>
    <p:extLst>
      <p:ext uri="{BB962C8B-B14F-4D97-AF65-F5344CB8AC3E}">
        <p14:creationId xmlns:p14="http://schemas.microsoft.com/office/powerpoint/2010/main" val="3857703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600" b="1" dirty="0"/>
              <a:t>12.1.3 Features of electronic publishing software </a:t>
            </a:r>
          </a:p>
        </p:txBody>
      </p:sp>
      <p:sp>
        <p:nvSpPr>
          <p:cNvPr id="3" name="Content Placeholder 2"/>
          <p:cNvSpPr>
            <a:spLocks noGrp="1"/>
          </p:cNvSpPr>
          <p:nvPr>
            <p:ph idx="1"/>
          </p:nvPr>
        </p:nvSpPr>
        <p:spPr/>
        <p:txBody>
          <a:bodyPr/>
          <a:lstStyle/>
          <a:p>
            <a:pPr marL="0" indent="0">
              <a:buNone/>
            </a:pPr>
            <a:r>
              <a:rPr lang="en-GB" sz="2400" b="1" dirty="0"/>
              <a:t>Comparing Word-processing and Desktop Publishing features</a:t>
            </a:r>
          </a:p>
          <a:p>
            <a:r>
              <a:rPr lang="en-GB" dirty="0"/>
              <a:t>Desktop Publishing and Word Processing have many similar features, and it may not be obvious which of the two packages you should use to produce a document. The similarities are:</a:t>
            </a:r>
            <a:endParaRPr lang="en-US" dirty="0"/>
          </a:p>
          <a:p>
            <a:pPr lvl="0"/>
            <a:r>
              <a:rPr lang="en-GB" dirty="0"/>
              <a:t>Both deal with text, which can be formatted (font, size, colour, bold, italic, etc.)</a:t>
            </a:r>
            <a:endParaRPr lang="en-US" dirty="0"/>
          </a:p>
          <a:p>
            <a:pPr lvl="0"/>
            <a:r>
              <a:rPr lang="en-GB" dirty="0"/>
              <a:t>Both can contain pictures and tables</a:t>
            </a:r>
            <a:endParaRPr lang="en-US" dirty="0"/>
          </a:p>
          <a:p>
            <a:pPr lvl="0"/>
            <a:r>
              <a:rPr lang="en-GB" dirty="0"/>
              <a:t>Microsoft Word and Publisher have similar features, such as, WordArt, colour schemes, text boxes, etc.</a:t>
            </a:r>
            <a:endParaRPr lang="en-US" dirty="0"/>
          </a:p>
          <a:p>
            <a:endParaRPr lang="en-US" dirty="0"/>
          </a:p>
        </p:txBody>
      </p:sp>
    </p:spTree>
    <p:extLst>
      <p:ext uri="{BB962C8B-B14F-4D97-AF65-F5344CB8AC3E}">
        <p14:creationId xmlns:p14="http://schemas.microsoft.com/office/powerpoint/2010/main" val="230379795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4000" dirty="0"/>
              <a:t>12.4.4 Customizing Page Size</a:t>
            </a:r>
            <a:endParaRPr lang="en-US" sz="4000" dirty="0"/>
          </a:p>
        </p:txBody>
      </p:sp>
      <p:sp>
        <p:nvSpPr>
          <p:cNvPr id="3" name="Content Placeholder 2"/>
          <p:cNvSpPr>
            <a:spLocks noGrp="1"/>
          </p:cNvSpPr>
          <p:nvPr>
            <p:ph idx="1"/>
          </p:nvPr>
        </p:nvSpPr>
        <p:spPr>
          <a:xfrm>
            <a:off x="0" y="1058562"/>
            <a:ext cx="9112374" cy="909040"/>
          </a:xfrm>
        </p:spPr>
        <p:txBody>
          <a:bodyPr/>
          <a:lstStyle/>
          <a:p>
            <a:pPr lvl="0"/>
            <a:r>
              <a:rPr lang="en-US" sz="2400" dirty="0"/>
              <a:t>Select from the layout type what kind of publication you wish to create </a:t>
            </a:r>
            <a:r>
              <a:rPr lang="en-US" sz="2400" dirty="0" err="1"/>
              <a:t>eg</a:t>
            </a:r>
            <a:r>
              <a:rPr lang="en-US" sz="2400" dirty="0"/>
              <a:t>. Multiple pages per sheet, Booklet, One Page per sheet, </a:t>
            </a:r>
            <a:r>
              <a:rPr lang="en-US" sz="2400" dirty="0" err="1"/>
              <a:t>etc</a:t>
            </a:r>
            <a:r>
              <a:rPr lang="en-US" sz="2400" dirty="0"/>
              <a:t> each selection will offer different options.</a:t>
            </a:r>
          </a:p>
          <a:p>
            <a:endParaRPr lang="en-US" sz="2400" dirty="0"/>
          </a:p>
        </p:txBody>
      </p:sp>
      <p:pic>
        <p:nvPicPr>
          <p:cNvPr id="5" name="Picture 4"/>
          <p:cNvPicPr>
            <a:picLocks noChangeAspect="1"/>
          </p:cNvPicPr>
          <p:nvPr/>
        </p:nvPicPr>
        <p:blipFill>
          <a:blip r:embed="rId2"/>
          <a:stretch>
            <a:fillRect/>
          </a:stretch>
        </p:blipFill>
        <p:spPr>
          <a:xfrm>
            <a:off x="35496" y="2299390"/>
            <a:ext cx="4468370" cy="2588047"/>
          </a:xfrm>
          <a:prstGeom prst="rect">
            <a:avLst/>
          </a:prstGeom>
        </p:spPr>
      </p:pic>
      <p:pic>
        <p:nvPicPr>
          <p:cNvPr id="6" name="Picture 5"/>
          <p:cNvPicPr>
            <a:picLocks noChangeAspect="1"/>
          </p:cNvPicPr>
          <p:nvPr/>
        </p:nvPicPr>
        <p:blipFill>
          <a:blip r:embed="rId3"/>
          <a:stretch>
            <a:fillRect/>
          </a:stretch>
        </p:blipFill>
        <p:spPr>
          <a:xfrm>
            <a:off x="4504982" y="2299391"/>
            <a:ext cx="4607392" cy="2668568"/>
          </a:xfrm>
          <a:prstGeom prst="rect">
            <a:avLst/>
          </a:prstGeom>
        </p:spPr>
      </p:pic>
      <p:sp>
        <p:nvSpPr>
          <p:cNvPr id="7" name="Rectangle 6"/>
          <p:cNvSpPr/>
          <p:nvPr/>
        </p:nvSpPr>
        <p:spPr>
          <a:xfrm>
            <a:off x="755576" y="4869160"/>
            <a:ext cx="2941831" cy="369332"/>
          </a:xfrm>
          <a:prstGeom prst="rect">
            <a:avLst/>
          </a:prstGeom>
        </p:spPr>
        <p:txBody>
          <a:bodyPr wrap="none">
            <a:spAutoFit/>
          </a:bodyPr>
          <a:lstStyle/>
          <a:p>
            <a:r>
              <a:rPr lang="en-US" i="1" dirty="0"/>
              <a:t>One Page per sheet option</a:t>
            </a:r>
          </a:p>
        </p:txBody>
      </p:sp>
      <p:sp>
        <p:nvSpPr>
          <p:cNvPr id="8" name="Rectangle 7"/>
          <p:cNvSpPr/>
          <p:nvPr/>
        </p:nvSpPr>
        <p:spPr>
          <a:xfrm>
            <a:off x="5292080" y="4941168"/>
            <a:ext cx="3390672" cy="369332"/>
          </a:xfrm>
          <a:prstGeom prst="rect">
            <a:avLst/>
          </a:prstGeom>
        </p:spPr>
        <p:txBody>
          <a:bodyPr wrap="none">
            <a:spAutoFit/>
          </a:bodyPr>
          <a:lstStyle/>
          <a:p>
            <a:r>
              <a:rPr lang="en-US" i="1" dirty="0"/>
              <a:t>Multiple pages per sheet option</a:t>
            </a:r>
          </a:p>
        </p:txBody>
      </p:sp>
      <p:sp>
        <p:nvSpPr>
          <p:cNvPr id="9" name="Content Placeholder 2"/>
          <p:cNvSpPr txBox="1">
            <a:spLocks/>
          </p:cNvSpPr>
          <p:nvPr/>
        </p:nvSpPr>
        <p:spPr bwMode="auto">
          <a:xfrm>
            <a:off x="-3870" y="5417813"/>
            <a:ext cx="9147870" cy="117953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pitchFamily="-111" charset="-128"/>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For multiple pages per sheet, there additional settings like the page size, target paper size, the horizontal and vertical gap, the side and top margins, etc. </a:t>
            </a:r>
            <a:r>
              <a:rPr lang="en-US" sz="2000" b="1" dirty="0"/>
              <a:t>As you adjust these, a preview will show you how many pages (</a:t>
            </a:r>
            <a:r>
              <a:rPr lang="en-US" sz="2000" b="1" dirty="0" err="1"/>
              <a:t>eg</a:t>
            </a:r>
            <a:r>
              <a:rPr lang="en-US" sz="2000" b="1" dirty="0"/>
              <a:t> cards) will fit on each target sheet.</a:t>
            </a:r>
          </a:p>
        </p:txBody>
      </p:sp>
    </p:spTree>
    <p:extLst>
      <p:ext uri="{BB962C8B-B14F-4D97-AF65-F5344CB8AC3E}">
        <p14:creationId xmlns:p14="http://schemas.microsoft.com/office/powerpoint/2010/main" val="141370773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GB" sz="3200" b="1" i="1" dirty="0"/>
              <a:t>Sub Topic 12.5: Advanced Features</a:t>
            </a:r>
          </a:p>
        </p:txBody>
      </p:sp>
      <p:sp>
        <p:nvSpPr>
          <p:cNvPr id="3075" name="Subtitle 2"/>
          <p:cNvSpPr>
            <a:spLocks noGrp="1"/>
          </p:cNvSpPr>
          <p:nvPr>
            <p:ph idx="1"/>
          </p:nvPr>
        </p:nvSpPr>
        <p:spPr>
          <a:xfrm>
            <a:off x="0" y="908720"/>
            <a:ext cx="9144000" cy="5688632"/>
          </a:xfrm>
        </p:spPr>
        <p:txBody>
          <a:bodyPr/>
          <a:lstStyle/>
          <a:p>
            <a:pPr marL="0" indent="0">
              <a:buNone/>
            </a:pPr>
            <a:r>
              <a:rPr lang="en-US" sz="4400" b="1" dirty="0"/>
              <a:t>Sub topic Objectives:</a:t>
            </a:r>
          </a:p>
          <a:p>
            <a:pPr marL="0" indent="0">
              <a:buNone/>
            </a:pPr>
            <a:r>
              <a:rPr lang="en-GB" sz="3600" dirty="0"/>
              <a:t>12.5.1 Customising and Using Templates </a:t>
            </a:r>
          </a:p>
          <a:p>
            <a:pPr marL="0" indent="0">
              <a:buNone/>
            </a:pPr>
            <a:r>
              <a:rPr lang="en-GB" sz="3600" dirty="0"/>
              <a:t>12.5.2 Using Auto Shapes </a:t>
            </a:r>
          </a:p>
          <a:p>
            <a:pPr marL="1257300" indent="-1257300">
              <a:buNone/>
            </a:pPr>
            <a:r>
              <a:rPr lang="en-GB" sz="3600" dirty="0"/>
              <a:t>12.5.3 Undertaking a complete publication projects (certificates, brochures, flyers, menus, newsletters and so on) and presenting the project to peers</a:t>
            </a:r>
          </a:p>
        </p:txBody>
      </p:sp>
    </p:spTree>
    <p:extLst>
      <p:ext uri="{BB962C8B-B14F-4D97-AF65-F5344CB8AC3E}">
        <p14:creationId xmlns:p14="http://schemas.microsoft.com/office/powerpoint/2010/main" val="7976377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12.5.1 Customising and Using Templates </a:t>
            </a:r>
            <a:endParaRPr lang="en-US" sz="3200" dirty="0"/>
          </a:p>
        </p:txBody>
      </p:sp>
      <p:sp>
        <p:nvSpPr>
          <p:cNvPr id="3" name="Content Placeholder 2"/>
          <p:cNvSpPr>
            <a:spLocks noGrp="1"/>
          </p:cNvSpPr>
          <p:nvPr>
            <p:ph idx="1"/>
          </p:nvPr>
        </p:nvSpPr>
        <p:spPr/>
        <p:txBody>
          <a:bodyPr/>
          <a:lstStyle/>
          <a:p>
            <a:r>
              <a:rPr lang="en-US" sz="2800" dirty="0"/>
              <a:t>A template is a document with pre-defined formatting and settings.</a:t>
            </a:r>
          </a:p>
          <a:p>
            <a:r>
              <a:rPr lang="en-US" sz="2800" dirty="0"/>
              <a:t>For example, if you were creating a newsletter, you could set the margins, columns, and guides where they need to be and save the file. You could then use that same file to create all your issues, building from the foundation you had saved; this way, every issue would be consistent.  </a:t>
            </a:r>
          </a:p>
          <a:p>
            <a:r>
              <a:rPr lang="en-US" sz="2800" dirty="0"/>
              <a:t>If none of the existing Publisher templates fit your needs, you can create and or customize to your own template. The same template can be used over and over again without making changes to the original.  </a:t>
            </a:r>
          </a:p>
          <a:p>
            <a:endParaRPr lang="en-US" sz="2800" dirty="0"/>
          </a:p>
        </p:txBody>
      </p:sp>
    </p:spTree>
    <p:extLst>
      <p:ext uri="{BB962C8B-B14F-4D97-AF65-F5344CB8AC3E}">
        <p14:creationId xmlns:p14="http://schemas.microsoft.com/office/powerpoint/2010/main" val="310780396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12.5.1 Customising and Using Templates </a:t>
            </a:r>
            <a:endParaRPr lang="en-US" sz="3200" dirty="0"/>
          </a:p>
        </p:txBody>
      </p:sp>
      <p:sp>
        <p:nvSpPr>
          <p:cNvPr id="3" name="Content Placeholder 2"/>
          <p:cNvSpPr>
            <a:spLocks noGrp="1"/>
          </p:cNvSpPr>
          <p:nvPr>
            <p:ph sz="half" idx="1"/>
          </p:nvPr>
        </p:nvSpPr>
        <p:spPr>
          <a:xfrm>
            <a:off x="0" y="1071546"/>
            <a:ext cx="3347865" cy="5500726"/>
          </a:xfrm>
        </p:spPr>
        <p:txBody>
          <a:bodyPr/>
          <a:lstStyle/>
          <a:p>
            <a:pPr marL="0" indent="0">
              <a:buNone/>
            </a:pPr>
            <a:r>
              <a:rPr lang="en-US" sz="2400" b="1" dirty="0"/>
              <a:t>To create a file from template </a:t>
            </a:r>
          </a:p>
          <a:p>
            <a:pPr marL="114300" lvl="0" indent="-114300"/>
            <a:r>
              <a:rPr lang="en-US" sz="2400" dirty="0"/>
              <a:t>Upon opening Publisher you should arrive at the </a:t>
            </a:r>
            <a:r>
              <a:rPr lang="en-US" sz="2400" b="1" dirty="0"/>
              <a:t>AVAILABLE TEMPLATES</a:t>
            </a:r>
            <a:r>
              <a:rPr lang="en-US" sz="2400" dirty="0"/>
              <a:t> window.</a:t>
            </a:r>
          </a:p>
          <a:p>
            <a:pPr marL="114300" lvl="0" indent="-114300"/>
            <a:r>
              <a:rPr lang="en-US" sz="2400" dirty="0"/>
              <a:t>If you have just closed a publication and wish to create a new file from a template then From the </a:t>
            </a:r>
            <a:r>
              <a:rPr lang="en-US" sz="2400" b="1" dirty="0"/>
              <a:t>FILE</a:t>
            </a:r>
            <a:r>
              <a:rPr lang="en-US" sz="2400" dirty="0"/>
              <a:t> tab, select </a:t>
            </a:r>
            <a:r>
              <a:rPr lang="en-US" sz="2400" b="1" dirty="0"/>
              <a:t>NEW... </a:t>
            </a:r>
            <a:r>
              <a:rPr lang="en-US" sz="2400" dirty="0"/>
              <a:t>The </a:t>
            </a:r>
            <a:r>
              <a:rPr lang="en-US" sz="2400" b="1" dirty="0"/>
              <a:t>AVAILABLE TEMPLATES</a:t>
            </a:r>
            <a:r>
              <a:rPr lang="en-US" sz="2400" dirty="0"/>
              <a:t> screen appears.  </a:t>
            </a:r>
          </a:p>
        </p:txBody>
      </p:sp>
      <p:sp>
        <p:nvSpPr>
          <p:cNvPr id="6" name="Content Placeholder 5"/>
          <p:cNvSpPr>
            <a:spLocks noGrp="1"/>
          </p:cNvSpPr>
          <p:nvPr>
            <p:ph sz="half" idx="2"/>
          </p:nvPr>
        </p:nvSpPr>
        <p:spPr>
          <a:xfrm>
            <a:off x="3347865" y="4077072"/>
            <a:ext cx="5796135" cy="2362169"/>
          </a:xfrm>
        </p:spPr>
        <p:txBody>
          <a:bodyPr/>
          <a:lstStyle/>
          <a:p>
            <a:r>
              <a:rPr lang="en-US" sz="2200" dirty="0">
                <a:solidFill>
                  <a:srgbClr val="000000"/>
                </a:solidFill>
                <a:latin typeface="Verdana" panose="020B0604030504040204" pitchFamily="34" charset="0"/>
                <a:ea typeface="Verdana" panose="020B0604030504040204" pitchFamily="34" charset="0"/>
                <a:cs typeface="Verdana" panose="020B0604030504040204" pitchFamily="34" charset="0"/>
              </a:rPr>
              <a:t>NOTE: you may be shown different templates depending whether you are online or offline  </a:t>
            </a:r>
          </a:p>
          <a:p>
            <a:pPr lvl="0"/>
            <a:r>
              <a:rPr lang="en-US" sz="2200" dirty="0"/>
              <a:t>Under </a:t>
            </a:r>
            <a:r>
              <a:rPr lang="en-US" sz="2200" b="1" dirty="0"/>
              <a:t>MOST POPULAR</a:t>
            </a:r>
            <a:r>
              <a:rPr lang="en-US" sz="2200" dirty="0"/>
              <a:t> or </a:t>
            </a:r>
            <a:r>
              <a:rPr lang="en-US" sz="2200" b="1" dirty="0"/>
              <a:t>MORE TEMPLATES</a:t>
            </a:r>
            <a:r>
              <a:rPr lang="en-US" sz="2200" dirty="0"/>
              <a:t> Publication Types, select a category of templates the gallery appears for the category you chose.   </a:t>
            </a:r>
          </a:p>
          <a:p>
            <a:endParaRPr lang="en-US" sz="2000" dirty="0"/>
          </a:p>
        </p:txBody>
      </p:sp>
      <p:pic>
        <p:nvPicPr>
          <p:cNvPr id="4" name="Picture 3"/>
          <p:cNvPicPr>
            <a:picLocks noChangeAspect="1"/>
          </p:cNvPicPr>
          <p:nvPr/>
        </p:nvPicPr>
        <p:blipFill rotWithShape="1">
          <a:blip r:embed="rId2"/>
          <a:srcRect b="4720"/>
          <a:stretch/>
        </p:blipFill>
        <p:spPr>
          <a:xfrm>
            <a:off x="3347865" y="1052736"/>
            <a:ext cx="5760640" cy="3085929"/>
          </a:xfrm>
          <a:prstGeom prst="rect">
            <a:avLst/>
          </a:prstGeom>
        </p:spPr>
      </p:pic>
    </p:spTree>
    <p:extLst>
      <p:ext uri="{BB962C8B-B14F-4D97-AF65-F5344CB8AC3E}">
        <p14:creationId xmlns:p14="http://schemas.microsoft.com/office/powerpoint/2010/main" val="2957726629"/>
      </p:ext>
    </p:extLst>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12.5.1 Customising and Using Templates </a:t>
            </a:r>
            <a:endParaRPr lang="en-US" sz="3200" dirty="0"/>
          </a:p>
        </p:txBody>
      </p:sp>
      <p:sp>
        <p:nvSpPr>
          <p:cNvPr id="3" name="Content Placeholder 2"/>
          <p:cNvSpPr>
            <a:spLocks noGrp="1"/>
          </p:cNvSpPr>
          <p:nvPr>
            <p:ph sz="half" idx="1"/>
          </p:nvPr>
        </p:nvSpPr>
        <p:spPr>
          <a:xfrm>
            <a:off x="0" y="1071546"/>
            <a:ext cx="6660232" cy="5500726"/>
          </a:xfrm>
        </p:spPr>
        <p:txBody>
          <a:bodyPr/>
          <a:lstStyle/>
          <a:p>
            <a:pPr lvl="0"/>
            <a:r>
              <a:rPr lang="en-US" sz="2400" dirty="0"/>
              <a:t>Using the drop-down menus on the </a:t>
            </a:r>
            <a:r>
              <a:rPr lang="en-US" sz="2400" b="1" dirty="0"/>
              <a:t>CUSTOMISE</a:t>
            </a:r>
            <a:r>
              <a:rPr lang="en-US" sz="2400" dirty="0"/>
              <a:t> pane, which appears on the right make the desired changes to your template. </a:t>
            </a:r>
          </a:p>
          <a:p>
            <a:pPr lvl="0"/>
            <a:endParaRPr lang="en-US" sz="2400" dirty="0"/>
          </a:p>
          <a:p>
            <a:pPr lvl="0"/>
            <a:endParaRPr lang="en-US" sz="2400" dirty="0"/>
          </a:p>
          <a:p>
            <a:pPr lvl="0"/>
            <a:endParaRPr lang="en-US" sz="2400" dirty="0"/>
          </a:p>
          <a:p>
            <a:pPr lvl="0"/>
            <a:endParaRPr lang="en-US" sz="2400" dirty="0"/>
          </a:p>
          <a:p>
            <a:pPr lvl="0"/>
            <a:endParaRPr lang="en-US" sz="2400" dirty="0"/>
          </a:p>
          <a:p>
            <a:pPr lvl="0"/>
            <a:endParaRPr lang="en-US" sz="2400" dirty="0"/>
          </a:p>
          <a:p>
            <a:pPr lvl="0"/>
            <a:endParaRPr lang="en-US" sz="2400" dirty="0"/>
          </a:p>
          <a:p>
            <a:pPr lvl="0"/>
            <a:endParaRPr lang="en-US" sz="2400" dirty="0"/>
          </a:p>
          <a:p>
            <a:endParaRPr lang="en-US" sz="2400" dirty="0"/>
          </a:p>
          <a:p>
            <a:pPr marL="0" indent="0">
              <a:buNone/>
            </a:pPr>
            <a:r>
              <a:rPr lang="en-US" sz="2400" b="1" dirty="0"/>
              <a:t>The options you need to consider and customize</a:t>
            </a:r>
            <a:endParaRPr lang="en-US" b="1" dirty="0"/>
          </a:p>
        </p:txBody>
      </p:sp>
      <p:sp>
        <p:nvSpPr>
          <p:cNvPr id="4" name="Content Placeholder 3"/>
          <p:cNvSpPr>
            <a:spLocks noGrp="1"/>
          </p:cNvSpPr>
          <p:nvPr>
            <p:ph sz="half" idx="2"/>
          </p:nvPr>
        </p:nvSpPr>
        <p:spPr>
          <a:xfrm>
            <a:off x="6660232" y="952610"/>
            <a:ext cx="2483768" cy="5500726"/>
          </a:xfrm>
        </p:spPr>
        <p:txBody>
          <a:bodyPr/>
          <a:lstStyle/>
          <a:p>
            <a:pPr marL="0" indent="0">
              <a:spcBef>
                <a:spcPts val="0"/>
              </a:spcBef>
              <a:buNone/>
            </a:pPr>
            <a:r>
              <a:rPr lang="en-US" sz="2400" b="1" dirty="0"/>
              <a:t>include:</a:t>
            </a:r>
          </a:p>
          <a:p>
            <a:pPr>
              <a:spcBef>
                <a:spcPts val="0"/>
              </a:spcBef>
            </a:pPr>
            <a:r>
              <a:rPr lang="en-US" sz="2400" dirty="0" err="1"/>
              <a:t>Colour</a:t>
            </a:r>
            <a:r>
              <a:rPr lang="en-US" sz="2400" dirty="0"/>
              <a:t> scheme </a:t>
            </a:r>
          </a:p>
          <a:p>
            <a:pPr>
              <a:spcBef>
                <a:spcPts val="0"/>
              </a:spcBef>
            </a:pPr>
            <a:r>
              <a:rPr lang="en-US" sz="2400" dirty="0"/>
              <a:t>Font scheme </a:t>
            </a:r>
          </a:p>
          <a:p>
            <a:pPr>
              <a:spcBef>
                <a:spcPts val="0"/>
              </a:spcBef>
            </a:pPr>
            <a:r>
              <a:rPr lang="en-US" sz="2400" dirty="0"/>
              <a:t>Business information </a:t>
            </a:r>
          </a:p>
          <a:p>
            <a:pPr>
              <a:spcBef>
                <a:spcPts val="0"/>
              </a:spcBef>
            </a:pPr>
            <a:r>
              <a:rPr lang="en-US" sz="2400" dirty="0"/>
              <a:t>Whether to include business address, </a:t>
            </a:r>
          </a:p>
          <a:p>
            <a:pPr lvl="0">
              <a:spcBef>
                <a:spcPts val="0"/>
              </a:spcBef>
            </a:pPr>
            <a:r>
              <a:rPr lang="en-US" sz="2400" dirty="0"/>
              <a:t>Size, etc.</a:t>
            </a:r>
            <a:r>
              <a:rPr lang="en-US" sz="2400" dirty="0">
                <a:solidFill>
                  <a:srgbClr val="000000"/>
                </a:solidFill>
                <a:uFill>
                  <a:solidFill>
                    <a:srgbClr val="000000"/>
                  </a:solidFill>
                </a:uFill>
                <a:latin typeface="Verdana" panose="020B0604030504040204" pitchFamily="34" charset="0"/>
                <a:ea typeface="Verdana" panose="020B0604030504040204" pitchFamily="34" charset="0"/>
                <a:cs typeface="Verdana" panose="020B0604030504040204" pitchFamily="34" charset="0"/>
              </a:rPr>
              <a:t> </a:t>
            </a:r>
          </a:p>
          <a:p>
            <a:pPr marL="0" lvl="0" indent="0">
              <a:spcBef>
                <a:spcPts val="0"/>
              </a:spcBef>
              <a:buNone/>
            </a:pPr>
            <a:r>
              <a:rPr lang="en-US" sz="1800" dirty="0">
                <a:solidFill>
                  <a:srgbClr val="000000"/>
                </a:solidFill>
                <a:uFill>
                  <a:solidFill>
                    <a:srgbClr val="000000"/>
                  </a:solidFill>
                </a:uFill>
                <a:latin typeface="Verdana" panose="020B0604030504040204" pitchFamily="34" charset="0"/>
                <a:ea typeface="Verdana" panose="020B0604030504040204" pitchFamily="34" charset="0"/>
                <a:cs typeface="Verdana" panose="020B0604030504040204" pitchFamily="34" charset="0"/>
              </a:rPr>
              <a:t>When you are done, click </a:t>
            </a:r>
            <a:r>
              <a:rPr lang="en-US" sz="1800" b="1" dirty="0">
                <a:solidFill>
                  <a:srgbClr val="000000"/>
                </a:solidFill>
                <a:uFill>
                  <a:solidFill>
                    <a:srgbClr val="000000"/>
                  </a:solidFill>
                </a:uFill>
                <a:latin typeface="Verdana" panose="020B0604030504040204" pitchFamily="34" charset="0"/>
                <a:ea typeface="Verdana" panose="020B0604030504040204" pitchFamily="34" charset="0"/>
                <a:cs typeface="Verdana" panose="020B0604030504040204" pitchFamily="34" charset="0"/>
              </a:rPr>
              <a:t>CREATE.  </a:t>
            </a:r>
            <a:r>
              <a:rPr lang="en-US" sz="1800" dirty="0">
                <a:solidFill>
                  <a:srgbClr val="000000"/>
                </a:solidFill>
                <a:uFill>
                  <a:solidFill>
                    <a:srgbClr val="000000"/>
                  </a:solidFill>
                </a:uFill>
                <a:latin typeface="Verdana" panose="020B0604030504040204" pitchFamily="34" charset="0"/>
                <a:ea typeface="Verdana" panose="020B0604030504040204" pitchFamily="34" charset="0"/>
                <a:cs typeface="Verdana" panose="020B0604030504040204" pitchFamily="34" charset="0"/>
              </a:rPr>
              <a:t>Your new document opens in the publication window ready for editing. </a:t>
            </a:r>
          </a:p>
          <a:p>
            <a:pPr>
              <a:spcBef>
                <a:spcPts val="0"/>
              </a:spcBef>
            </a:pPr>
            <a:endParaRPr lang="en-US" sz="1800" dirty="0"/>
          </a:p>
        </p:txBody>
      </p:sp>
      <p:pic>
        <p:nvPicPr>
          <p:cNvPr id="5" name="Picture 4"/>
          <p:cNvPicPr>
            <a:picLocks noChangeAspect="1"/>
          </p:cNvPicPr>
          <p:nvPr/>
        </p:nvPicPr>
        <p:blipFill rotWithShape="1">
          <a:blip r:embed="rId2"/>
          <a:srcRect l="12089" t="10039" r="4888" b="6688"/>
          <a:stretch/>
        </p:blipFill>
        <p:spPr>
          <a:xfrm>
            <a:off x="20960" y="2348880"/>
            <a:ext cx="6664424" cy="3758180"/>
          </a:xfrm>
          <a:prstGeom prst="rect">
            <a:avLst/>
          </a:prstGeom>
        </p:spPr>
      </p:pic>
    </p:spTree>
    <p:extLst>
      <p:ext uri="{BB962C8B-B14F-4D97-AF65-F5344CB8AC3E}">
        <p14:creationId xmlns:p14="http://schemas.microsoft.com/office/powerpoint/2010/main" val="2244891082"/>
      </p:ext>
    </p:extLst>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9672" y="0"/>
            <a:ext cx="7524328" cy="990600"/>
          </a:xfrm>
        </p:spPr>
        <p:txBody>
          <a:bodyPr/>
          <a:lstStyle/>
          <a:p>
            <a:pPr algn="l"/>
            <a:r>
              <a:rPr lang="en-GB" sz="3600" dirty="0"/>
              <a:t>12.5.2 Using </a:t>
            </a:r>
            <a:br>
              <a:rPr lang="en-GB" sz="3600" dirty="0"/>
            </a:br>
            <a:r>
              <a:rPr lang="en-GB" sz="3600" dirty="0"/>
              <a:t>Auto Shapes </a:t>
            </a:r>
            <a:endParaRPr lang="en-US" sz="3600" dirty="0"/>
          </a:p>
        </p:txBody>
      </p:sp>
      <p:pic>
        <p:nvPicPr>
          <p:cNvPr id="4" name="Picture 3"/>
          <p:cNvPicPr>
            <a:picLocks noChangeAspect="1"/>
          </p:cNvPicPr>
          <p:nvPr/>
        </p:nvPicPr>
        <p:blipFill>
          <a:blip r:embed="rId2"/>
          <a:stretch>
            <a:fillRect/>
          </a:stretch>
        </p:blipFill>
        <p:spPr>
          <a:xfrm>
            <a:off x="5301955" y="-72008"/>
            <a:ext cx="3842045" cy="6381328"/>
          </a:xfrm>
          <a:prstGeom prst="rect">
            <a:avLst/>
          </a:prstGeom>
        </p:spPr>
      </p:pic>
      <p:sp>
        <p:nvSpPr>
          <p:cNvPr id="3" name="Content Placeholder 2"/>
          <p:cNvSpPr>
            <a:spLocks noGrp="1"/>
          </p:cNvSpPr>
          <p:nvPr>
            <p:ph idx="1"/>
          </p:nvPr>
        </p:nvSpPr>
        <p:spPr>
          <a:xfrm>
            <a:off x="0" y="1066800"/>
            <a:ext cx="6300192" cy="5519736"/>
          </a:xfrm>
        </p:spPr>
        <p:txBody>
          <a:bodyPr/>
          <a:lstStyle/>
          <a:p>
            <a:r>
              <a:rPr lang="en-US" sz="2400" dirty="0"/>
              <a:t>Publisher provides the tools to create basic drawing elements (e.g., lines, ovals, rectangles, and custom shapes) by working with the tools in the Objects toolbar.  </a:t>
            </a:r>
          </a:p>
          <a:p>
            <a:r>
              <a:rPr lang="en-US" sz="2400" b="1" u="sng" dirty="0"/>
              <a:t>To Drawing Line and Shapes</a:t>
            </a:r>
            <a:r>
              <a:rPr lang="en-US" sz="2400" b="1" dirty="0"/>
              <a:t>  </a:t>
            </a:r>
            <a:endParaRPr lang="en-US" sz="2400" b="1" u="sng" dirty="0"/>
          </a:p>
          <a:p>
            <a:pPr lvl="1"/>
            <a:r>
              <a:rPr lang="en-US" sz="2000" dirty="0"/>
              <a:t>From the </a:t>
            </a:r>
            <a:r>
              <a:rPr lang="en-US" sz="2000" b="1" dirty="0"/>
              <a:t>INSERT</a:t>
            </a:r>
            <a:r>
              <a:rPr lang="en-US" sz="2000" dirty="0"/>
              <a:t> tab in the </a:t>
            </a:r>
            <a:r>
              <a:rPr lang="en-US" sz="2000" b="1" dirty="0"/>
              <a:t>ILLUSTRATIONS</a:t>
            </a:r>
            <a:r>
              <a:rPr lang="en-US" sz="2000" dirty="0"/>
              <a:t> group, select from the drop down menu next to </a:t>
            </a:r>
            <a:r>
              <a:rPr lang="en-US" sz="2000" b="1" dirty="0"/>
              <a:t>SHAPES</a:t>
            </a:r>
            <a:r>
              <a:rPr lang="en-US" sz="2000" dirty="0"/>
              <a:t> a drawing object and when you move the mouse over the workspace, a crossbar (</a:t>
            </a:r>
            <a:r>
              <a:rPr lang="en-US" sz="2000" b="1" dirty="0"/>
              <a:t>+</a:t>
            </a:r>
            <a:r>
              <a:rPr lang="en-US" sz="2000" dirty="0"/>
              <a:t>) will appear as the cursor.   </a:t>
            </a:r>
          </a:p>
          <a:p>
            <a:pPr lvl="1"/>
            <a:r>
              <a:rPr lang="en-US" sz="2000" dirty="0"/>
              <a:t>Position the </a:t>
            </a:r>
            <a:r>
              <a:rPr lang="en-US" sz="2000" dirty="0" err="1"/>
              <a:t>centre</a:t>
            </a:r>
            <a:r>
              <a:rPr lang="en-US" sz="2000" dirty="0"/>
              <a:t> of the crossbar (</a:t>
            </a:r>
            <a:r>
              <a:rPr lang="en-US" sz="2000" b="1" dirty="0"/>
              <a:t>+</a:t>
            </a:r>
            <a:r>
              <a:rPr lang="en-US" sz="2000" dirty="0"/>
              <a:t>) where the line or shape should start  </a:t>
            </a:r>
          </a:p>
          <a:p>
            <a:pPr lvl="1"/>
            <a:r>
              <a:rPr lang="en-US" sz="2000" dirty="0"/>
              <a:t>Click and drag the mouse in any direction to create the object  </a:t>
            </a:r>
          </a:p>
          <a:p>
            <a:pPr lvl="1"/>
            <a:r>
              <a:rPr lang="en-US" sz="2000" dirty="0"/>
              <a:t>Release the mouse button.  The outline of the object appears.  </a:t>
            </a:r>
            <a:endParaRPr lang="en-US" sz="4400" dirty="0"/>
          </a:p>
        </p:txBody>
      </p:sp>
    </p:spTree>
    <p:extLst>
      <p:ext uri="{BB962C8B-B14F-4D97-AF65-F5344CB8AC3E}">
        <p14:creationId xmlns:p14="http://schemas.microsoft.com/office/powerpoint/2010/main" val="352625483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9672" y="0"/>
            <a:ext cx="7524328" cy="990600"/>
          </a:xfrm>
        </p:spPr>
        <p:txBody>
          <a:bodyPr/>
          <a:lstStyle/>
          <a:p>
            <a:pPr algn="l"/>
            <a:r>
              <a:rPr lang="en-GB" sz="3600" dirty="0"/>
              <a:t>12.5.2 Using </a:t>
            </a:r>
            <a:br>
              <a:rPr lang="en-GB" sz="3600" dirty="0"/>
            </a:br>
            <a:r>
              <a:rPr lang="en-GB" sz="3600" dirty="0"/>
              <a:t>Auto Shapes </a:t>
            </a:r>
            <a:endParaRPr lang="en-US" sz="3600" dirty="0"/>
          </a:p>
        </p:txBody>
      </p:sp>
      <p:sp>
        <p:nvSpPr>
          <p:cNvPr id="3" name="Content Placeholder 2"/>
          <p:cNvSpPr>
            <a:spLocks noGrp="1"/>
          </p:cNvSpPr>
          <p:nvPr>
            <p:ph idx="1"/>
          </p:nvPr>
        </p:nvSpPr>
        <p:spPr>
          <a:xfrm>
            <a:off x="0" y="1066800"/>
            <a:ext cx="3995936" cy="5519736"/>
          </a:xfrm>
        </p:spPr>
        <p:txBody>
          <a:bodyPr/>
          <a:lstStyle/>
          <a:p>
            <a:pPr marL="0" indent="0">
              <a:buNone/>
            </a:pPr>
            <a:r>
              <a:rPr lang="en-US" sz="2800" b="1" dirty="0"/>
              <a:t>Selecting Objects  </a:t>
            </a:r>
          </a:p>
          <a:p>
            <a:r>
              <a:rPr lang="en-US" sz="2400" dirty="0"/>
              <a:t>An object must be selected in order to delete, move, or modify it. A selected object is surrounded by small open circles called handles. Objects are selected immediately after they are drawn and stay selected until you draw another object or until you click the mouse on the workspace. You can reselect an object by clicking on it.   </a:t>
            </a:r>
          </a:p>
        </p:txBody>
      </p:sp>
      <p:pic>
        <p:nvPicPr>
          <p:cNvPr id="5" name="Picture 4"/>
          <p:cNvPicPr/>
          <p:nvPr/>
        </p:nvPicPr>
        <p:blipFill>
          <a:blip r:embed="rId2"/>
          <a:stretch>
            <a:fillRect/>
          </a:stretch>
        </p:blipFill>
        <p:spPr>
          <a:xfrm>
            <a:off x="5580112" y="476672"/>
            <a:ext cx="3528475" cy="2952328"/>
          </a:xfrm>
          <a:prstGeom prst="rect">
            <a:avLst/>
          </a:prstGeom>
        </p:spPr>
      </p:pic>
      <p:sp>
        <p:nvSpPr>
          <p:cNvPr id="6" name="Rectangle 5"/>
          <p:cNvSpPr/>
          <p:nvPr/>
        </p:nvSpPr>
        <p:spPr>
          <a:xfrm>
            <a:off x="3851920" y="3469766"/>
            <a:ext cx="5292080" cy="3199594"/>
          </a:xfrm>
          <a:prstGeom prst="rect">
            <a:avLst/>
          </a:prstGeom>
        </p:spPr>
        <p:txBody>
          <a:bodyPr wrap="square">
            <a:spAutoFit/>
          </a:bodyPr>
          <a:lstStyle/>
          <a:p>
            <a:pPr marL="47625" marR="4445" indent="-6350">
              <a:lnSpc>
                <a:spcPct val="107000"/>
              </a:lnSpc>
              <a:spcBef>
                <a:spcPts val="0"/>
              </a:spcBef>
              <a:spcAft>
                <a:spcPts val="305"/>
              </a:spcAft>
            </a:pPr>
            <a:r>
              <a:rPr lang="en-US" sz="2800" b="1" dirty="0">
                <a:latin typeface="+mn-lt"/>
                <a:ea typeface="MS PGothic" panose="020B0600070205080204" pitchFamily="34" charset="-128"/>
                <a:cs typeface="ＭＳ Ｐゴシック" pitchFamily="-111" charset="-128"/>
              </a:rPr>
              <a:t>To select multiple objects: </a:t>
            </a:r>
          </a:p>
          <a:p>
            <a:pPr marL="742950" marR="4445" lvl="1" indent="-285750" algn="just">
              <a:lnSpc>
                <a:spcPct val="103000"/>
              </a:lnSpc>
              <a:spcBef>
                <a:spcPts val="0"/>
              </a:spcBef>
              <a:spcAft>
                <a:spcPts val="710"/>
              </a:spcAft>
              <a:buClr>
                <a:srgbClr val="000000"/>
              </a:buClr>
              <a:buSzPts val="1000"/>
              <a:buFont typeface="Wingdings" panose="05000000000000000000" pitchFamily="2" charset="2"/>
              <a:buChar char="§"/>
            </a:pPr>
            <a:r>
              <a:rPr lang="en-US" dirty="0">
                <a:solidFill>
                  <a:srgbClr val="000000"/>
                </a:solidFill>
                <a:uFill>
                  <a:solidFill>
                    <a:srgbClr val="000000"/>
                  </a:solidFill>
                </a:uFill>
                <a:latin typeface="Verdana" panose="020B0604030504040204" pitchFamily="34" charset="0"/>
                <a:ea typeface="Verdana" panose="020B0604030504040204" pitchFamily="34" charset="0"/>
                <a:cs typeface="Verdana" panose="020B0604030504040204" pitchFamily="34" charset="0"/>
              </a:rPr>
              <a:t>Click the first object.  The object should now have handles. If it does not, try again.  </a:t>
            </a:r>
          </a:p>
          <a:p>
            <a:pPr marL="742950" lvl="1" indent="-285750">
              <a:buFont typeface="Wingdings" panose="05000000000000000000" pitchFamily="2" charset="2"/>
              <a:buChar char="§"/>
            </a:pP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Hold down the </a:t>
            </a:r>
            <a:r>
              <a:rPr lang="en-US" b="1" dirty="0">
                <a:solidFill>
                  <a:srgbClr val="000000"/>
                </a:solidFill>
                <a:latin typeface="Verdana" panose="020B0604030504040204" pitchFamily="34" charset="0"/>
                <a:ea typeface="Verdana" panose="020B0604030504040204" pitchFamily="34" charset="0"/>
                <a:cs typeface="Verdana" panose="020B0604030504040204" pitchFamily="34" charset="0"/>
              </a:rPr>
              <a:t>[SHIFT]</a:t>
            </a: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 key + click the other lines and shapes you want to select If you have accidentally selected the wrong object, hold down the </a:t>
            </a:r>
            <a:r>
              <a:rPr lang="en-US" b="1" dirty="0">
                <a:solidFill>
                  <a:srgbClr val="000000"/>
                </a:solidFill>
                <a:latin typeface="Verdana" panose="020B0604030504040204" pitchFamily="34" charset="0"/>
                <a:ea typeface="Verdana" panose="020B0604030504040204" pitchFamily="34" charset="0"/>
                <a:cs typeface="Verdana" panose="020B0604030504040204" pitchFamily="34" charset="0"/>
              </a:rPr>
              <a:t>[SHIFT]</a:t>
            </a: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 key + click the object to deselect it. </a:t>
            </a:r>
            <a:endParaRPr lang="en-US" dirty="0"/>
          </a:p>
        </p:txBody>
      </p:sp>
    </p:spTree>
    <p:extLst>
      <p:ext uri="{BB962C8B-B14F-4D97-AF65-F5344CB8AC3E}">
        <p14:creationId xmlns:p14="http://schemas.microsoft.com/office/powerpoint/2010/main" val="150577713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9672" y="0"/>
            <a:ext cx="7524328" cy="990600"/>
          </a:xfrm>
        </p:spPr>
        <p:txBody>
          <a:bodyPr/>
          <a:lstStyle/>
          <a:p>
            <a:pPr algn="l"/>
            <a:r>
              <a:rPr lang="en-GB" sz="3600" dirty="0"/>
              <a:t>12.5.2 Using </a:t>
            </a:r>
            <a:br>
              <a:rPr lang="en-GB" sz="3600" dirty="0"/>
            </a:br>
            <a:r>
              <a:rPr lang="en-GB" sz="3600" dirty="0"/>
              <a:t>Auto Shapes </a:t>
            </a:r>
            <a:endParaRPr lang="en-US" sz="3600" dirty="0"/>
          </a:p>
        </p:txBody>
      </p:sp>
      <p:sp>
        <p:nvSpPr>
          <p:cNvPr id="3" name="Content Placeholder 2"/>
          <p:cNvSpPr>
            <a:spLocks noGrp="1"/>
          </p:cNvSpPr>
          <p:nvPr>
            <p:ph idx="1"/>
          </p:nvPr>
        </p:nvSpPr>
        <p:spPr>
          <a:xfrm>
            <a:off x="-1" y="1066800"/>
            <a:ext cx="5459489" cy="5519736"/>
          </a:xfrm>
        </p:spPr>
        <p:txBody>
          <a:bodyPr/>
          <a:lstStyle/>
          <a:p>
            <a:pPr marL="0" indent="0">
              <a:buNone/>
            </a:pPr>
            <a:r>
              <a:rPr lang="en-US" sz="2400" b="1" dirty="0"/>
              <a:t>Selecting Line/Border Style  </a:t>
            </a:r>
          </a:p>
          <a:p>
            <a:r>
              <a:rPr lang="en-US" sz="1800" dirty="0"/>
              <a:t>Publisher allows you to alter the style of lines, arrows, and borders; you can make them thin, medium, thick, dashed, or dotted.  </a:t>
            </a:r>
          </a:p>
          <a:p>
            <a:r>
              <a:rPr lang="en-US" sz="1800" dirty="0"/>
              <a:t>NOTE: You may only have one line/border style applied at a time.  </a:t>
            </a:r>
          </a:p>
          <a:p>
            <a:pPr marL="0" indent="0">
              <a:buNone/>
            </a:pPr>
            <a:r>
              <a:rPr lang="en-US" sz="2000" dirty="0"/>
              <a:t> </a:t>
            </a:r>
            <a:r>
              <a:rPr lang="en-US" sz="2000" b="1" dirty="0"/>
              <a:t>To set border style and weight.  </a:t>
            </a:r>
            <a:endParaRPr lang="en-US" sz="2000" dirty="0"/>
          </a:p>
          <a:p>
            <a:pPr lvl="1"/>
            <a:r>
              <a:rPr lang="en-US" sz="1800" dirty="0"/>
              <a:t>Select the object you want to alter  </a:t>
            </a:r>
          </a:p>
          <a:p>
            <a:pPr lvl="1"/>
            <a:r>
              <a:rPr lang="en-US" sz="1800" dirty="0"/>
              <a:t>From the </a:t>
            </a:r>
            <a:r>
              <a:rPr lang="en-US" sz="1800" b="1" dirty="0"/>
              <a:t>DRAWING TOOLS, FORMAT</a:t>
            </a:r>
            <a:r>
              <a:rPr lang="en-US" sz="1800" dirty="0"/>
              <a:t> tab, click </a:t>
            </a:r>
            <a:r>
              <a:rPr lang="en-US" sz="1800" b="1" dirty="0"/>
              <a:t>SHAPE OUTLINE</a:t>
            </a:r>
            <a:r>
              <a:rPr lang="en-US" sz="1800" dirty="0"/>
              <a:t>  </a:t>
            </a:r>
          </a:p>
          <a:p>
            <a:pPr lvl="1"/>
            <a:r>
              <a:rPr lang="en-US" sz="1800" dirty="0"/>
              <a:t>From the menu move to the </a:t>
            </a:r>
            <a:r>
              <a:rPr lang="en-US" sz="1800" b="1" dirty="0"/>
              <a:t>WEIGHT</a:t>
            </a:r>
            <a:r>
              <a:rPr lang="en-US" sz="1800" dirty="0"/>
              <a:t>  option choose a thickness for your outline iv. 	From the menu move to the </a:t>
            </a:r>
            <a:r>
              <a:rPr lang="en-US" sz="1800" b="1" dirty="0"/>
              <a:t>DASHES</a:t>
            </a:r>
            <a:r>
              <a:rPr lang="en-US" sz="1800" dirty="0"/>
              <a:t>  option choose a style for your outline. </a:t>
            </a:r>
          </a:p>
          <a:p>
            <a:pPr lvl="1"/>
            <a:r>
              <a:rPr lang="en-US" sz="1800" dirty="0"/>
              <a:t>From the menu choose a </a:t>
            </a:r>
            <a:r>
              <a:rPr lang="en-US" sz="1800" b="1" dirty="0"/>
              <a:t>COLOUR</a:t>
            </a:r>
            <a:r>
              <a:rPr lang="en-US" sz="1800" dirty="0"/>
              <a:t> for your outline. </a:t>
            </a:r>
          </a:p>
          <a:p>
            <a:pPr lvl="1"/>
            <a:r>
              <a:rPr lang="en-US" sz="1800" dirty="0"/>
              <a:t>From the palette of choices that appears, select a style.  The style is applied</a:t>
            </a:r>
            <a:r>
              <a:rPr lang="en-US" sz="1400" dirty="0"/>
              <a:t>.  </a:t>
            </a:r>
          </a:p>
        </p:txBody>
      </p:sp>
      <p:pic>
        <p:nvPicPr>
          <p:cNvPr id="7" name="Picture 6"/>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5436187" y="1066800"/>
            <a:ext cx="3684512" cy="5084603"/>
          </a:xfrm>
          <a:prstGeom prst="rect">
            <a:avLst/>
          </a:prstGeom>
        </p:spPr>
      </p:pic>
    </p:spTree>
    <p:extLst>
      <p:ext uri="{BB962C8B-B14F-4D97-AF65-F5344CB8AC3E}">
        <p14:creationId xmlns:p14="http://schemas.microsoft.com/office/powerpoint/2010/main" val="229809569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3648" y="0"/>
            <a:ext cx="7740352" cy="1000108"/>
          </a:xfrm>
        </p:spPr>
        <p:txBody>
          <a:bodyPr/>
          <a:lstStyle/>
          <a:p>
            <a:pPr algn="l"/>
            <a:r>
              <a:rPr lang="en-GB" sz="3600" dirty="0"/>
              <a:t>12.5.2 Using </a:t>
            </a:r>
            <a:br>
              <a:rPr lang="en-GB" sz="3600" dirty="0"/>
            </a:br>
            <a:r>
              <a:rPr lang="en-GB" sz="3600" dirty="0"/>
              <a:t>Auto Shapes </a:t>
            </a:r>
            <a:endParaRPr lang="en-US" sz="3600" dirty="0"/>
          </a:p>
        </p:txBody>
      </p:sp>
      <p:sp>
        <p:nvSpPr>
          <p:cNvPr id="3" name="Content Placeholder 2"/>
          <p:cNvSpPr>
            <a:spLocks noGrp="1"/>
          </p:cNvSpPr>
          <p:nvPr>
            <p:ph sz="half" idx="1"/>
          </p:nvPr>
        </p:nvSpPr>
        <p:spPr>
          <a:xfrm>
            <a:off x="0" y="1083045"/>
            <a:ext cx="3491880" cy="5442299"/>
          </a:xfrm>
        </p:spPr>
        <p:txBody>
          <a:bodyPr/>
          <a:lstStyle/>
          <a:p>
            <a:pPr marL="0" indent="0">
              <a:buNone/>
            </a:pPr>
            <a:r>
              <a:rPr lang="en-US" b="1" dirty="0"/>
              <a:t>Rotating Objects  </a:t>
            </a:r>
          </a:p>
          <a:p>
            <a:r>
              <a:rPr lang="en-US" sz="2400" dirty="0"/>
              <a:t>Rotating objects helps you customize your publication. With rotation, you can turn objects upside down, tilt them to the left or right, and flip them.  </a:t>
            </a:r>
          </a:p>
          <a:p>
            <a:r>
              <a:rPr lang="en-US" sz="2400" dirty="0"/>
              <a:t>When an object is selected, one of the handles is filled with green. This green handle is used for rotation.  </a:t>
            </a:r>
          </a:p>
        </p:txBody>
      </p:sp>
      <p:sp>
        <p:nvSpPr>
          <p:cNvPr id="4" name="Content Placeholder 3"/>
          <p:cNvSpPr>
            <a:spLocks noGrp="1"/>
          </p:cNvSpPr>
          <p:nvPr>
            <p:ph sz="half" idx="2"/>
          </p:nvPr>
        </p:nvSpPr>
        <p:spPr>
          <a:xfrm>
            <a:off x="3203848" y="2636912"/>
            <a:ext cx="5940152" cy="4104456"/>
          </a:xfrm>
        </p:spPr>
        <p:txBody>
          <a:bodyPr/>
          <a:lstStyle/>
          <a:p>
            <a:pPr marL="0" indent="0">
              <a:buNone/>
            </a:pPr>
            <a:r>
              <a:rPr lang="en-US" sz="2400" b="1" dirty="0"/>
              <a:t>To rotate an object: </a:t>
            </a:r>
          </a:p>
          <a:p>
            <a:pPr lvl="0"/>
            <a:r>
              <a:rPr lang="en-US" sz="2200" dirty="0"/>
              <a:t>Select the object to be rotated  </a:t>
            </a:r>
          </a:p>
          <a:p>
            <a:pPr lvl="0"/>
            <a:r>
              <a:rPr lang="en-US" sz="2200" dirty="0"/>
              <a:t>Position the pointer over the rotation handle.  The pointer turns into a circular arrow.  </a:t>
            </a:r>
          </a:p>
          <a:p>
            <a:pPr lvl="0"/>
            <a:r>
              <a:rPr lang="en-US" sz="2200" dirty="0"/>
              <a:t>Click and drag the rotation handle.  To rotate an object in 15-degree increments, press </a:t>
            </a:r>
            <a:r>
              <a:rPr lang="en-US" sz="2200" b="1" dirty="0"/>
              <a:t>[SHIFT]</a:t>
            </a:r>
            <a:r>
              <a:rPr lang="en-US" sz="2200" dirty="0"/>
              <a:t> + drag the handle. To rotate an object on its base, press </a:t>
            </a:r>
            <a:r>
              <a:rPr lang="en-US" sz="2200" b="1" dirty="0"/>
              <a:t>[CTRL]</a:t>
            </a:r>
            <a:r>
              <a:rPr lang="en-US" sz="2200" dirty="0"/>
              <a:t> + drag the handle.  </a:t>
            </a:r>
          </a:p>
          <a:p>
            <a:pPr lvl="0"/>
            <a:r>
              <a:rPr lang="en-US" sz="2200" dirty="0"/>
              <a:t>Release the mouse button and keys.  The object is rotated.  </a:t>
            </a:r>
          </a:p>
          <a:p>
            <a:endParaRPr lang="en-US" sz="2200" dirty="0"/>
          </a:p>
        </p:txBody>
      </p:sp>
      <p:pic>
        <p:nvPicPr>
          <p:cNvPr id="6" name="Picture 5"/>
          <p:cNvPicPr/>
          <p:nvPr/>
        </p:nvPicPr>
        <p:blipFill>
          <a:blip r:embed="rId2"/>
          <a:stretch>
            <a:fillRect/>
          </a:stretch>
        </p:blipFill>
        <p:spPr>
          <a:xfrm rot="1507693">
            <a:off x="6541939" y="202316"/>
            <a:ext cx="2231437" cy="2992477"/>
          </a:xfrm>
          <a:prstGeom prst="rect">
            <a:avLst/>
          </a:prstGeom>
        </p:spPr>
      </p:pic>
    </p:spTree>
    <p:extLst>
      <p:ext uri="{BB962C8B-B14F-4D97-AF65-F5344CB8AC3E}">
        <p14:creationId xmlns:p14="http://schemas.microsoft.com/office/powerpoint/2010/main" val="1000099140"/>
      </p:ext>
    </p:extLst>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GB" sz="3600" dirty="0"/>
              <a:t>12.5.2 Using </a:t>
            </a:r>
            <a:br>
              <a:rPr lang="en-GB" sz="3600" dirty="0"/>
            </a:br>
            <a:r>
              <a:rPr lang="en-GB" sz="3600" dirty="0"/>
              <a:t>Auto Shapes </a:t>
            </a:r>
            <a:endParaRPr lang="en-US" sz="3600" dirty="0"/>
          </a:p>
        </p:txBody>
      </p:sp>
      <p:sp>
        <p:nvSpPr>
          <p:cNvPr id="3" name="Content Placeholder 2"/>
          <p:cNvSpPr>
            <a:spLocks noGrp="1"/>
          </p:cNvSpPr>
          <p:nvPr>
            <p:ph sz="half" idx="1"/>
          </p:nvPr>
        </p:nvSpPr>
        <p:spPr>
          <a:xfrm>
            <a:off x="0" y="1071546"/>
            <a:ext cx="3491879" cy="5500726"/>
          </a:xfrm>
        </p:spPr>
        <p:txBody>
          <a:bodyPr/>
          <a:lstStyle/>
          <a:p>
            <a:pPr marL="0" indent="0">
              <a:buNone/>
            </a:pPr>
            <a:r>
              <a:rPr lang="en-US" sz="2400" b="1" dirty="0"/>
              <a:t>Ordering layers of shapes</a:t>
            </a:r>
          </a:p>
          <a:p>
            <a:r>
              <a:rPr lang="en-US" sz="2400" dirty="0"/>
              <a:t>As you add more objects and text to your document, the order in which they appear on the page can affect how the page appears. For example, if a shaded box and a text box are in the same area, the text must be on top of the box in order for it to be readable. </a:t>
            </a:r>
          </a:p>
        </p:txBody>
      </p:sp>
      <p:sp>
        <p:nvSpPr>
          <p:cNvPr id="8" name="Content Placeholder 7"/>
          <p:cNvSpPr>
            <a:spLocks noGrp="1"/>
          </p:cNvSpPr>
          <p:nvPr>
            <p:ph sz="half" idx="2"/>
          </p:nvPr>
        </p:nvSpPr>
        <p:spPr>
          <a:xfrm>
            <a:off x="3491880" y="1071546"/>
            <a:ext cx="3444411" cy="5500726"/>
          </a:xfrm>
        </p:spPr>
        <p:txBody>
          <a:bodyPr/>
          <a:lstStyle/>
          <a:p>
            <a:pPr marL="0" indent="0">
              <a:buNone/>
            </a:pPr>
            <a:r>
              <a:rPr lang="en-US" sz="2400" b="1" dirty="0"/>
              <a:t>To order graphics </a:t>
            </a:r>
          </a:p>
          <a:p>
            <a:r>
              <a:rPr lang="en-US" sz="2000" dirty="0"/>
              <a:t>Select the object to be layered </a:t>
            </a:r>
          </a:p>
          <a:p>
            <a:r>
              <a:rPr lang="en-US" sz="2000" dirty="0"/>
              <a:t>EXAMPLE: Select the triangle Notice it is in the middle of the three layers.  </a:t>
            </a:r>
          </a:p>
          <a:p>
            <a:r>
              <a:rPr lang="en-US" sz="2000" dirty="0"/>
              <a:t>From the Arrange group, </a:t>
            </a:r>
            <a:r>
              <a:rPr lang="en-US" sz="2000" b="1" dirty="0"/>
              <a:t>HOME</a:t>
            </a:r>
            <a:r>
              <a:rPr lang="en-US" sz="2000" dirty="0"/>
              <a:t> tab select </a:t>
            </a:r>
            <a:r>
              <a:rPr lang="en-US" sz="2000" b="1" dirty="0"/>
              <a:t>BRING FORWARD/BRING TO FRONT. </a:t>
            </a:r>
            <a:r>
              <a:rPr lang="en-US" sz="2000" dirty="0"/>
              <a:t> The triangle is brought to the front of the three layers</a:t>
            </a:r>
            <a:r>
              <a:rPr lang="en-US" sz="2000" b="1" dirty="0"/>
              <a:t> </a:t>
            </a:r>
            <a:r>
              <a:rPr lang="en-US" sz="2000" dirty="0"/>
              <a:t> </a:t>
            </a:r>
          </a:p>
          <a:p>
            <a:r>
              <a:rPr lang="en-US" sz="2000" dirty="0"/>
              <a:t>From the Arrange group, </a:t>
            </a:r>
            <a:r>
              <a:rPr lang="en-US" sz="2000" b="1" dirty="0"/>
              <a:t>HOME</a:t>
            </a:r>
            <a:r>
              <a:rPr lang="en-US" sz="2000" dirty="0"/>
              <a:t> tab, select </a:t>
            </a:r>
            <a:r>
              <a:rPr lang="en-US" sz="2000" b="1" dirty="0"/>
              <a:t>SEND BACKWARD/SEND TO BACK. </a:t>
            </a:r>
            <a:r>
              <a:rPr lang="en-US" sz="2000" dirty="0"/>
              <a:t>The triangle is sent to the back of the three layers.  </a:t>
            </a:r>
          </a:p>
          <a:p>
            <a:endParaRPr lang="en-US" sz="2000" dirty="0"/>
          </a:p>
          <a:p>
            <a:endParaRPr lang="en-US" sz="2000" dirty="0"/>
          </a:p>
        </p:txBody>
      </p:sp>
      <p:pic>
        <p:nvPicPr>
          <p:cNvPr id="9" name="Picture 8"/>
          <p:cNvPicPr/>
          <p:nvPr/>
        </p:nvPicPr>
        <p:blipFill>
          <a:blip r:embed="rId2"/>
          <a:stretch>
            <a:fillRect/>
          </a:stretch>
        </p:blipFill>
        <p:spPr>
          <a:xfrm>
            <a:off x="7045672" y="1052736"/>
            <a:ext cx="2000250" cy="1733550"/>
          </a:xfrm>
          <a:prstGeom prst="rect">
            <a:avLst/>
          </a:prstGeom>
        </p:spPr>
      </p:pic>
      <p:pic>
        <p:nvPicPr>
          <p:cNvPr id="10" name="Picture 9"/>
          <p:cNvPicPr/>
          <p:nvPr/>
        </p:nvPicPr>
        <p:blipFill>
          <a:blip r:embed="rId3"/>
          <a:stretch>
            <a:fillRect/>
          </a:stretch>
        </p:blipFill>
        <p:spPr>
          <a:xfrm>
            <a:off x="6936292" y="2926061"/>
            <a:ext cx="2124075" cy="1666875"/>
          </a:xfrm>
          <a:prstGeom prst="rect">
            <a:avLst/>
          </a:prstGeom>
        </p:spPr>
      </p:pic>
      <p:pic>
        <p:nvPicPr>
          <p:cNvPr id="11" name="Picture 10"/>
          <p:cNvPicPr/>
          <p:nvPr/>
        </p:nvPicPr>
        <p:blipFill>
          <a:blip r:embed="rId4"/>
          <a:stretch>
            <a:fillRect/>
          </a:stretch>
        </p:blipFill>
        <p:spPr>
          <a:xfrm>
            <a:off x="6936291" y="4867297"/>
            <a:ext cx="2124075" cy="1704975"/>
          </a:xfrm>
          <a:prstGeom prst="rect">
            <a:avLst/>
          </a:prstGeom>
        </p:spPr>
      </p:pic>
    </p:spTree>
    <p:extLst>
      <p:ext uri="{BB962C8B-B14F-4D97-AF65-F5344CB8AC3E}">
        <p14:creationId xmlns:p14="http://schemas.microsoft.com/office/powerpoint/2010/main" val="468474514"/>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r>
              <a:rPr lang="en-US" sz="3600" b="1" dirty="0"/>
              <a:t>12.1.3 Features of electronic publishing software </a:t>
            </a:r>
          </a:p>
        </p:txBody>
      </p:sp>
      <p:graphicFrame>
        <p:nvGraphicFramePr>
          <p:cNvPr id="2" name="Content Placeholder 1"/>
          <p:cNvGraphicFramePr>
            <a:graphicFrameLocks noGrp="1"/>
          </p:cNvGraphicFramePr>
          <p:nvPr>
            <p:ph idx="1"/>
            <p:extLst>
              <p:ext uri="{D42A27DB-BD31-4B8C-83A1-F6EECF244321}">
                <p14:modId xmlns:p14="http://schemas.microsoft.com/office/powerpoint/2010/main" val="3904369541"/>
              </p:ext>
            </p:extLst>
          </p:nvPr>
        </p:nvGraphicFramePr>
        <p:xfrm>
          <a:off x="3628" y="1467133"/>
          <a:ext cx="9140372" cy="5058211"/>
        </p:xfrm>
        <a:graphic>
          <a:graphicData uri="http://schemas.openxmlformats.org/drawingml/2006/table">
            <a:tbl>
              <a:tblPr firstRow="1" firstCol="1" bandRow="1">
                <a:tableStyleId>{5DA37D80-6434-44D0-A028-1B22A696006F}</a:tableStyleId>
              </a:tblPr>
              <a:tblGrid>
                <a:gridCol w="4568159">
                  <a:extLst>
                    <a:ext uri="{9D8B030D-6E8A-4147-A177-3AD203B41FA5}">
                      <a16:colId xmlns:a16="http://schemas.microsoft.com/office/drawing/2014/main" val="482857305"/>
                    </a:ext>
                  </a:extLst>
                </a:gridCol>
                <a:gridCol w="4572213">
                  <a:extLst>
                    <a:ext uri="{9D8B030D-6E8A-4147-A177-3AD203B41FA5}">
                      <a16:colId xmlns:a16="http://schemas.microsoft.com/office/drawing/2014/main" val="1219146399"/>
                    </a:ext>
                  </a:extLst>
                </a:gridCol>
              </a:tblGrid>
              <a:tr h="382375">
                <a:tc>
                  <a:txBody>
                    <a:bodyPr/>
                    <a:lstStyle/>
                    <a:p>
                      <a:pPr marL="0" marR="0" algn="just" defTabSz="914400" rtl="0" eaLnBrk="1" latinLnBrk="0" hangingPunct="1">
                        <a:lnSpc>
                          <a:spcPct val="107000"/>
                        </a:lnSpc>
                        <a:spcBef>
                          <a:spcPts val="0"/>
                        </a:spcBef>
                        <a:spcAft>
                          <a:spcPts val="0"/>
                        </a:spcAft>
                      </a:pPr>
                      <a:r>
                        <a:rPr lang="en-GB" sz="2800" kern="1200" dirty="0">
                          <a:effectLst/>
                        </a:rPr>
                        <a:t>Word Processing</a:t>
                      </a:r>
                      <a:endParaRPr lang="en-US" sz="2800" b="1" kern="1200" dirty="0">
                        <a:solidFill>
                          <a:schemeClr val="tx1"/>
                        </a:solidFill>
                        <a:effectLst/>
                        <a:latin typeface="+mn-lt"/>
                        <a:ea typeface="+mn-ea"/>
                        <a:cs typeface="+mn-cs"/>
                      </a:endParaRPr>
                    </a:p>
                  </a:txBody>
                  <a:tcPr marL="68580" marR="68580" marT="0" marB="0"/>
                </a:tc>
                <a:tc>
                  <a:txBody>
                    <a:bodyPr/>
                    <a:lstStyle/>
                    <a:p>
                      <a:pPr marL="0" marR="0" algn="just">
                        <a:lnSpc>
                          <a:spcPct val="107000"/>
                        </a:lnSpc>
                        <a:spcBef>
                          <a:spcPts val="0"/>
                        </a:spcBef>
                        <a:spcAft>
                          <a:spcPts val="0"/>
                        </a:spcAft>
                      </a:pPr>
                      <a:r>
                        <a:rPr lang="en-GB" sz="2800" dirty="0">
                          <a:effectLst/>
                        </a:rPr>
                        <a:t>Desktop Publishing</a:t>
                      </a:r>
                      <a:endParaRPr lang="en-US" sz="36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20491038"/>
                  </a:ext>
                </a:extLst>
              </a:tr>
              <a:tr h="1147125">
                <a:tc>
                  <a:txBody>
                    <a:bodyPr/>
                    <a:lstStyle/>
                    <a:p>
                      <a:pPr marL="342900" marR="0" lvl="0" indent="-342900" algn="just">
                        <a:lnSpc>
                          <a:spcPct val="107000"/>
                        </a:lnSpc>
                        <a:spcBef>
                          <a:spcPts val="0"/>
                        </a:spcBef>
                        <a:spcAft>
                          <a:spcPts val="0"/>
                        </a:spcAft>
                        <a:buFont typeface="+mj-lt"/>
                        <a:buAutoNum type="arabicPeriod"/>
                      </a:pPr>
                      <a:r>
                        <a:rPr lang="en-GB" sz="2400" b="0" dirty="0">
                          <a:effectLst/>
                        </a:rPr>
                        <a:t>Word Processing programs are designed to focus on text.</a:t>
                      </a:r>
                      <a:endParaRPr lang="en-US" sz="3200" b="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342900" marR="0" lvl="0" indent="-342900" algn="just">
                        <a:lnSpc>
                          <a:spcPct val="107000"/>
                        </a:lnSpc>
                        <a:spcBef>
                          <a:spcPts val="0"/>
                        </a:spcBef>
                        <a:spcAft>
                          <a:spcPts val="0"/>
                        </a:spcAft>
                        <a:buFont typeface="+mj-lt"/>
                        <a:buAutoNum type="arabicPeriod"/>
                      </a:pPr>
                      <a:r>
                        <a:rPr lang="en-GB" sz="2400">
                          <a:effectLst/>
                        </a:rPr>
                        <a:t>Designed to focus more on the structure or display of a document.</a:t>
                      </a:r>
                      <a:endParaRPr lang="en-US" sz="32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95191298"/>
                  </a:ext>
                </a:extLst>
              </a:tr>
              <a:tr h="1911874">
                <a:tc>
                  <a:txBody>
                    <a:bodyPr/>
                    <a:lstStyle/>
                    <a:p>
                      <a:pPr marL="0" marR="0" lvl="0" indent="0" algn="just">
                        <a:lnSpc>
                          <a:spcPct val="107000"/>
                        </a:lnSpc>
                        <a:spcBef>
                          <a:spcPts val="0"/>
                        </a:spcBef>
                        <a:spcAft>
                          <a:spcPts val="0"/>
                        </a:spcAft>
                        <a:buFont typeface="+mj-lt"/>
                        <a:buNone/>
                      </a:pPr>
                      <a:r>
                        <a:rPr lang="en-GB" sz="2400" b="0" dirty="0">
                          <a:effectLst/>
                        </a:rPr>
                        <a:t>2. WPs are generally more condensed than DTPs and so are better suited for transferals across the internet.</a:t>
                      </a:r>
                      <a:endParaRPr lang="en-US" sz="3200" b="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just">
                        <a:lnSpc>
                          <a:spcPct val="107000"/>
                        </a:lnSpc>
                        <a:spcBef>
                          <a:spcPts val="0"/>
                        </a:spcBef>
                        <a:spcAft>
                          <a:spcPts val="0"/>
                        </a:spcAft>
                        <a:buFont typeface="+mj-lt"/>
                        <a:buNone/>
                      </a:pPr>
                      <a:r>
                        <a:rPr lang="en-GB" sz="2400" dirty="0">
                          <a:effectLst/>
                        </a:rPr>
                        <a:t>2. Large size and more complicated file formats, users usually convert them to portable document format (.pub) before transmission.</a:t>
                      </a:r>
                      <a:endParaRPr lang="en-US" sz="32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36055854"/>
                  </a:ext>
                </a:extLst>
              </a:tr>
              <a:tr h="1529499">
                <a:tc>
                  <a:txBody>
                    <a:bodyPr/>
                    <a:lstStyle/>
                    <a:p>
                      <a:pPr marL="0" marR="0" lvl="0" indent="0" algn="just">
                        <a:lnSpc>
                          <a:spcPct val="107000"/>
                        </a:lnSpc>
                        <a:spcBef>
                          <a:spcPts val="0"/>
                        </a:spcBef>
                        <a:spcAft>
                          <a:spcPts val="0"/>
                        </a:spcAft>
                        <a:buFont typeface="+mj-lt"/>
                        <a:buNone/>
                      </a:pPr>
                      <a:r>
                        <a:rPr lang="en-GB" sz="2400" b="0" dirty="0">
                          <a:effectLst/>
                        </a:rPr>
                        <a:t>3. WPs only allow the simplest edits to graphic such as changing of its size inside a document.</a:t>
                      </a:r>
                      <a:endParaRPr lang="en-US" sz="3200" b="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just">
                        <a:lnSpc>
                          <a:spcPct val="107000"/>
                        </a:lnSpc>
                        <a:spcBef>
                          <a:spcPts val="0"/>
                        </a:spcBef>
                        <a:spcAft>
                          <a:spcPts val="0"/>
                        </a:spcAft>
                        <a:buFont typeface="+mj-lt"/>
                        <a:buNone/>
                      </a:pPr>
                      <a:r>
                        <a:rPr lang="en-GB" sz="2400" dirty="0">
                          <a:effectLst/>
                        </a:rPr>
                        <a:t>3. DTP programs give the user the tools required to greatly edit a piece of graphic</a:t>
                      </a:r>
                      <a:endParaRPr lang="en-US" sz="32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9287478"/>
                  </a:ext>
                </a:extLst>
              </a:tr>
            </a:tbl>
          </a:graphicData>
        </a:graphic>
      </p:graphicFrame>
      <p:sp>
        <p:nvSpPr>
          <p:cNvPr id="4" name="Rectangle 3"/>
          <p:cNvSpPr/>
          <p:nvPr/>
        </p:nvSpPr>
        <p:spPr>
          <a:xfrm>
            <a:off x="3629" y="990601"/>
            <a:ext cx="9140372" cy="461665"/>
          </a:xfrm>
          <a:prstGeom prst="rect">
            <a:avLst/>
          </a:prstGeom>
        </p:spPr>
        <p:txBody>
          <a:bodyPr wrap="square">
            <a:spAutoFit/>
          </a:bodyPr>
          <a:lstStyle/>
          <a:p>
            <a:r>
              <a:rPr lang="en-GB" sz="2400" b="1" dirty="0">
                <a:solidFill>
                  <a:srgbClr val="000000"/>
                </a:solidFill>
                <a:latin typeface="Mangal" panose="02040503050203030202" pitchFamily="18" charset="0"/>
                <a:ea typeface="Calibri" panose="020F0502020204030204" pitchFamily="34" charset="0"/>
                <a:cs typeface="Times New Roman" panose="02020603050405020304" pitchFamily="18" charset="0"/>
              </a:rPr>
              <a:t>Differences between word processing and desktop publishing</a:t>
            </a:r>
            <a:endParaRPr lang="en-US" sz="2400" dirty="0"/>
          </a:p>
        </p:txBody>
      </p:sp>
    </p:spTree>
    <p:extLst>
      <p:ext uri="{BB962C8B-B14F-4D97-AF65-F5344CB8AC3E}">
        <p14:creationId xmlns:p14="http://schemas.microsoft.com/office/powerpoint/2010/main" val="37719414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12.5.3 Undertaking a complete publication projects</a:t>
            </a:r>
            <a:endParaRPr lang="en-US" sz="3200" dirty="0"/>
          </a:p>
        </p:txBody>
      </p:sp>
      <p:sp>
        <p:nvSpPr>
          <p:cNvPr id="3" name="Content Placeholder 2"/>
          <p:cNvSpPr>
            <a:spLocks noGrp="1"/>
          </p:cNvSpPr>
          <p:nvPr>
            <p:ph sz="half" idx="1"/>
          </p:nvPr>
        </p:nvSpPr>
        <p:spPr>
          <a:xfrm>
            <a:off x="0" y="1071546"/>
            <a:ext cx="3203848" cy="5500726"/>
          </a:xfrm>
        </p:spPr>
        <p:txBody>
          <a:bodyPr/>
          <a:lstStyle/>
          <a:p>
            <a:pPr marL="0" indent="0">
              <a:buNone/>
            </a:pPr>
            <a:r>
              <a:rPr lang="en-GB" sz="2400" dirty="0"/>
              <a:t>This topic is best learnt through project based exercises. You should practice by doing lots of exercises. </a:t>
            </a:r>
          </a:p>
          <a:p>
            <a:pPr marL="171450" indent="-171450"/>
            <a:r>
              <a:rPr lang="en-GB" sz="2400" dirty="0"/>
              <a:t>For each of the items to be developed,  should print out copies and make a presentation of your designed item for the rest of the class to comment and make improvements in the item. </a:t>
            </a:r>
          </a:p>
        </p:txBody>
      </p:sp>
      <p:sp>
        <p:nvSpPr>
          <p:cNvPr id="5" name="Content Placeholder 4"/>
          <p:cNvSpPr>
            <a:spLocks noGrp="1"/>
          </p:cNvSpPr>
          <p:nvPr>
            <p:ph sz="half" idx="2"/>
          </p:nvPr>
        </p:nvSpPr>
        <p:spPr>
          <a:xfrm>
            <a:off x="3203848" y="1071546"/>
            <a:ext cx="5940152" cy="5500726"/>
          </a:xfrm>
        </p:spPr>
        <p:txBody>
          <a:bodyPr/>
          <a:lstStyle/>
          <a:p>
            <a:pPr marL="171450" indent="-171450"/>
            <a:r>
              <a:rPr lang="en-GB" sz="2400" dirty="0"/>
              <a:t>Unless required in the task/</a:t>
            </a:r>
            <a:r>
              <a:rPr lang="en-GB" sz="2400" dirty="0" err="1"/>
              <a:t>qn</a:t>
            </a:r>
            <a:r>
              <a:rPr lang="en-GB" sz="2400" dirty="0"/>
              <a:t>, you are discouraged from using inbuilt templates while designing each of the items – original designs using your own graphics and shapes are encouraged. </a:t>
            </a:r>
          </a:p>
          <a:p>
            <a:pPr marL="171450" indent="-171450"/>
            <a:r>
              <a:rPr lang="en-GB" sz="2400" dirty="0"/>
              <a:t>Practice on how to adjust the units of measurement from inches, to pixels and to centimetres to develop this competence. </a:t>
            </a:r>
          </a:p>
          <a:p>
            <a:pPr marL="171450" indent="-171450"/>
            <a:r>
              <a:rPr lang="en-GB" sz="2400" dirty="0"/>
              <a:t>You can take on a project such as creating a newspaper for the schools current affairs club, making fliers, certificates, </a:t>
            </a:r>
            <a:r>
              <a:rPr lang="en-GB" sz="2400" dirty="0" err="1"/>
              <a:t>etc</a:t>
            </a:r>
            <a:r>
              <a:rPr lang="en-GB" sz="2400" dirty="0"/>
              <a:t> to allow you develop specific skills at a time. </a:t>
            </a:r>
          </a:p>
          <a:p>
            <a:r>
              <a:rPr lang="en-GB" sz="2400" dirty="0"/>
              <a:t>Below are some exercises that can be done and presented in class.</a:t>
            </a:r>
            <a:endParaRPr lang="en-US" sz="2400" dirty="0"/>
          </a:p>
          <a:p>
            <a:endParaRPr lang="en-US" sz="2400" dirty="0"/>
          </a:p>
          <a:p>
            <a:endParaRPr lang="en-US" sz="2400" dirty="0"/>
          </a:p>
        </p:txBody>
      </p:sp>
    </p:spTree>
    <p:extLst>
      <p:ext uri="{BB962C8B-B14F-4D97-AF65-F5344CB8AC3E}">
        <p14:creationId xmlns:p14="http://schemas.microsoft.com/office/powerpoint/2010/main" val="4009089322"/>
      </p:ext>
    </p:extLst>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12.5.3 Undertaking a complete publication projects</a:t>
            </a:r>
            <a:endParaRPr lang="en-US" sz="3200" dirty="0"/>
          </a:p>
        </p:txBody>
      </p:sp>
      <p:sp>
        <p:nvSpPr>
          <p:cNvPr id="7" name="Content Placeholder 6"/>
          <p:cNvSpPr>
            <a:spLocks noGrp="1"/>
          </p:cNvSpPr>
          <p:nvPr>
            <p:ph idx="1"/>
          </p:nvPr>
        </p:nvSpPr>
        <p:spPr/>
        <p:txBody>
          <a:bodyPr/>
          <a:lstStyle/>
          <a:p>
            <a:pPr marL="0" indent="0">
              <a:buNone/>
            </a:pPr>
            <a:r>
              <a:rPr lang="en-GB" sz="2800" b="1" u="sng" dirty="0"/>
              <a:t>Exercise 1</a:t>
            </a:r>
            <a:endParaRPr lang="en-US" sz="2800" dirty="0"/>
          </a:p>
          <a:p>
            <a:pPr marL="457200" indent="-457200">
              <a:buFont typeface="+mj-lt"/>
              <a:buAutoNum type="alphaLcParenR"/>
            </a:pPr>
            <a:r>
              <a:rPr lang="en-GB" sz="2000" dirty="0"/>
              <a:t>Using a suitable publishing software, design eight identical </a:t>
            </a:r>
            <a:r>
              <a:rPr lang="en-GB" sz="2000" b="1" dirty="0"/>
              <a:t>business cards</a:t>
            </a:r>
            <a:r>
              <a:rPr lang="en-GB" sz="2000" dirty="0"/>
              <a:t> tiled on A4 page size, 3.5” wide and 2” height.				</a:t>
            </a:r>
            <a:endParaRPr lang="en-US" sz="2000" dirty="0"/>
          </a:p>
          <a:p>
            <a:pPr marL="457200" lvl="0" indent="-457200">
              <a:buFont typeface="+mj-lt"/>
              <a:buAutoNum type="alphaLcParenR"/>
            </a:pPr>
            <a:r>
              <a:rPr lang="en-GB" sz="2000" dirty="0"/>
              <a:t>the cards’ layout and spacing is as follows;</a:t>
            </a:r>
            <a:endParaRPr lang="en-US" sz="2000" dirty="0"/>
          </a:p>
          <a:p>
            <a:pPr marL="857250" lvl="1" indent="-400050">
              <a:buFont typeface="+mj-lt"/>
              <a:buAutoNum type="romanLcPeriod"/>
            </a:pPr>
            <a:r>
              <a:rPr lang="en-GB" sz="2000" dirty="0"/>
              <a:t>left and right margin should be 0.5”.</a:t>
            </a:r>
            <a:endParaRPr lang="en-US" sz="2000" dirty="0"/>
          </a:p>
          <a:p>
            <a:pPr marL="857250" lvl="1" indent="-400050">
              <a:buFont typeface="+mj-lt"/>
              <a:buAutoNum type="romanLcPeriod"/>
            </a:pPr>
            <a:r>
              <a:rPr lang="en-GB" sz="2000" dirty="0"/>
              <a:t>top and bottom margins 0.7.</a:t>
            </a:r>
            <a:endParaRPr lang="en-US" sz="2000" dirty="0"/>
          </a:p>
          <a:p>
            <a:pPr marL="857250" lvl="1" indent="-400050">
              <a:buFont typeface="+mj-lt"/>
              <a:buAutoNum type="romanLcPeriod"/>
            </a:pPr>
            <a:r>
              <a:rPr lang="en-GB" sz="2000" dirty="0"/>
              <a:t>the vertical and horizontal gap between cards 0.6.</a:t>
            </a:r>
            <a:endParaRPr lang="en-US" sz="2000" dirty="0"/>
          </a:p>
          <a:p>
            <a:pPr marL="457200" lvl="0" indent="-457200">
              <a:buFont typeface="+mj-lt"/>
              <a:buAutoNum type="alphaLcParenR"/>
            </a:pPr>
            <a:r>
              <a:rPr lang="en-GB" sz="2000" dirty="0"/>
              <a:t>the details of the card are:</a:t>
            </a:r>
            <a:endParaRPr lang="en-US" sz="2000" dirty="0"/>
          </a:p>
          <a:p>
            <a:pPr marL="857250" lvl="1" indent="-400050">
              <a:buFont typeface="+mj-lt"/>
              <a:buAutoNum type="romanLcPeriod"/>
            </a:pPr>
            <a:r>
              <a:rPr lang="en-GB" sz="2000" dirty="0"/>
              <a:t>A logo of the company at the left hand side of the card. Provide the logo.</a:t>
            </a:r>
            <a:endParaRPr lang="en-US" sz="2000" dirty="0"/>
          </a:p>
          <a:p>
            <a:pPr marL="857250" lvl="1" indent="-400050">
              <a:buFont typeface="+mj-lt"/>
              <a:buAutoNum type="romanLcPeriod"/>
            </a:pPr>
            <a:r>
              <a:rPr lang="en-GB" sz="2000" dirty="0"/>
              <a:t>a company name of your choice.</a:t>
            </a:r>
            <a:endParaRPr lang="en-US" sz="2000" dirty="0"/>
          </a:p>
          <a:p>
            <a:pPr marL="857250" lvl="1" indent="-400050">
              <a:buFont typeface="+mj-lt"/>
              <a:buAutoNum type="romanLcPeriod"/>
            </a:pPr>
            <a:r>
              <a:rPr lang="en-GB" sz="2000" dirty="0"/>
              <a:t>Job title. E.g. Managing Director.</a:t>
            </a:r>
            <a:endParaRPr lang="en-US" sz="2000" dirty="0"/>
          </a:p>
          <a:p>
            <a:pPr marL="857250" lvl="1" indent="-400050">
              <a:buFont typeface="+mj-lt"/>
              <a:buAutoNum type="romanLcPeriod"/>
            </a:pPr>
            <a:r>
              <a:rPr lang="en-GB" sz="2000" dirty="0"/>
              <a:t>your name e.g. Aisha </a:t>
            </a:r>
            <a:r>
              <a:rPr lang="en-GB" sz="2000" dirty="0" err="1"/>
              <a:t>Kainembabazi</a:t>
            </a:r>
            <a:r>
              <a:rPr lang="en-GB" sz="2000" dirty="0"/>
              <a:t>.</a:t>
            </a:r>
            <a:endParaRPr lang="en-US" sz="2000" dirty="0"/>
          </a:p>
          <a:p>
            <a:pPr marL="857250" lvl="1" indent="-400050">
              <a:buFont typeface="+mj-lt"/>
              <a:buAutoNum type="romanLcPeriod"/>
            </a:pPr>
            <a:r>
              <a:rPr lang="en-GB" sz="2000" dirty="0"/>
              <a:t>contact address, phone and e-mail.</a:t>
            </a:r>
            <a:endParaRPr lang="en-US" sz="2000" dirty="0"/>
          </a:p>
          <a:p>
            <a:pPr marL="457200" lvl="0" indent="-457200">
              <a:buFont typeface="+mj-lt"/>
              <a:buAutoNum type="alphaLcParenR"/>
            </a:pPr>
            <a:r>
              <a:rPr lang="en-GB" sz="2000" dirty="0"/>
              <a:t>include crop marks around each card</a:t>
            </a:r>
            <a:endParaRPr lang="en-US" sz="2000" dirty="0"/>
          </a:p>
          <a:p>
            <a:pPr marL="457200" lvl="0" indent="-457200">
              <a:buFont typeface="+mj-lt"/>
              <a:buAutoNum type="alphaLcParenR"/>
            </a:pPr>
            <a:r>
              <a:rPr lang="en-GB" sz="2000" dirty="0"/>
              <a:t>Save the publication as “my business card’ and print your work.</a:t>
            </a:r>
            <a:endParaRPr lang="en-US" sz="2000" dirty="0"/>
          </a:p>
          <a:p>
            <a:endParaRPr lang="en-US" sz="2000" dirty="0"/>
          </a:p>
        </p:txBody>
      </p:sp>
    </p:spTree>
    <p:extLst>
      <p:ext uri="{BB962C8B-B14F-4D97-AF65-F5344CB8AC3E}">
        <p14:creationId xmlns:p14="http://schemas.microsoft.com/office/powerpoint/2010/main" val="238982450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12.5.3 Undertaking a complete publication projects</a:t>
            </a:r>
            <a:endParaRPr lang="en-US" sz="3200" dirty="0"/>
          </a:p>
        </p:txBody>
      </p:sp>
      <p:sp>
        <p:nvSpPr>
          <p:cNvPr id="7" name="Content Placeholder 6"/>
          <p:cNvSpPr>
            <a:spLocks noGrp="1"/>
          </p:cNvSpPr>
          <p:nvPr>
            <p:ph idx="1"/>
          </p:nvPr>
        </p:nvSpPr>
        <p:spPr>
          <a:xfrm>
            <a:off x="0" y="933600"/>
            <a:ext cx="9144000" cy="5519736"/>
          </a:xfrm>
        </p:spPr>
        <p:txBody>
          <a:bodyPr/>
          <a:lstStyle/>
          <a:p>
            <a:pPr marL="0" indent="0">
              <a:buNone/>
            </a:pPr>
            <a:r>
              <a:rPr lang="en-GB" sz="2800" b="1" u="sng" dirty="0"/>
              <a:t>Exercise 2</a:t>
            </a:r>
            <a:endParaRPr lang="en-US" sz="2800" dirty="0"/>
          </a:p>
          <a:p>
            <a:pPr marL="0" indent="0">
              <a:buNone/>
            </a:pPr>
            <a:r>
              <a:rPr lang="en-GB" sz="2000" dirty="0"/>
              <a:t>Using a desktop publishing application of your choice, you are required to design a </a:t>
            </a:r>
            <a:r>
              <a:rPr lang="en-GB" sz="2000" b="1" dirty="0"/>
              <a:t>flier</a:t>
            </a:r>
            <a:r>
              <a:rPr lang="en-GB" sz="2000" dirty="0"/>
              <a:t> about the annual MTN marathon. This year’s marathon is dubbed, “Run for water”, and its proceeds will be used to install piped water in rural hospitals. The marathon will take place on 30</a:t>
            </a:r>
            <a:r>
              <a:rPr lang="en-GB" sz="2000" baseline="30000" dirty="0"/>
              <a:t>th</a:t>
            </a:r>
            <a:r>
              <a:rPr lang="en-GB" sz="2000" dirty="0"/>
              <a:t> December. The following are the specifications of the flier:</a:t>
            </a:r>
            <a:endParaRPr lang="en-US" sz="2000" dirty="0"/>
          </a:p>
          <a:p>
            <a:pPr marL="457200" lvl="0" indent="-457200">
              <a:buFont typeface="+mj-lt"/>
              <a:buAutoNum type="alphaLcParenR"/>
            </a:pPr>
            <a:r>
              <a:rPr lang="en-GB" sz="1800" dirty="0"/>
              <a:t>Flier size 10cm x 28 cm, paper size A4.</a:t>
            </a:r>
            <a:endParaRPr lang="en-US" sz="1800" dirty="0"/>
          </a:p>
          <a:p>
            <a:pPr marL="457200" lvl="0" indent="-457200">
              <a:buFont typeface="+mj-lt"/>
              <a:buAutoNum type="alphaLcParenR"/>
            </a:pPr>
            <a:r>
              <a:rPr lang="en-GB" sz="1800" dirty="0"/>
              <a:t>Should print two fliers per paper, with a horizontal gap of 0.5cm.</a:t>
            </a:r>
            <a:endParaRPr lang="en-US" sz="1800" dirty="0"/>
          </a:p>
          <a:p>
            <a:pPr marL="457200" lvl="0" indent="-457200">
              <a:buFont typeface="+mj-lt"/>
              <a:buAutoNum type="alphaLcParenR"/>
            </a:pPr>
            <a:r>
              <a:rPr lang="en-GB" sz="1800" dirty="0"/>
              <a:t>A top margin of 0.9cm and a side margin of 0.25cm.</a:t>
            </a:r>
            <a:endParaRPr lang="en-US" sz="1800" dirty="0"/>
          </a:p>
          <a:p>
            <a:pPr marL="457200" lvl="0" indent="-457200">
              <a:buFont typeface="+mj-lt"/>
              <a:buAutoNum type="alphaLcParenR"/>
            </a:pPr>
            <a:r>
              <a:rPr lang="en-GB" sz="1800" dirty="0"/>
              <a:t>Add a simple and suitable design layout.</a:t>
            </a:r>
            <a:endParaRPr lang="en-US" sz="1800" dirty="0"/>
          </a:p>
          <a:p>
            <a:pPr marL="457200" lvl="0" indent="-457200">
              <a:buFont typeface="+mj-lt"/>
              <a:buAutoNum type="alphaLcParenR"/>
            </a:pPr>
            <a:r>
              <a:rPr lang="en-GB" sz="1800" dirty="0"/>
              <a:t>Design and Insert the MTN logo.</a:t>
            </a:r>
            <a:endParaRPr lang="en-US" sz="1800" dirty="0"/>
          </a:p>
          <a:p>
            <a:pPr marL="457200" lvl="0" indent="-457200">
              <a:buFont typeface="+mj-lt"/>
              <a:buAutoNum type="alphaLcParenR"/>
            </a:pPr>
            <a:r>
              <a:rPr lang="en-GB" sz="1800" dirty="0"/>
              <a:t>Use text boxes to add the details such as the Title, Theme, Entry fees, Date, Starting location, End location, Telephone Contact of organizer and email. T shirts will be provided to all participants. NB: Invent the above details where not provided.</a:t>
            </a:r>
            <a:endParaRPr lang="en-US" sz="1800" dirty="0"/>
          </a:p>
          <a:p>
            <a:pPr marL="457200" lvl="0" indent="-457200">
              <a:buFont typeface="+mj-lt"/>
              <a:buAutoNum type="alphaLcParenR"/>
            </a:pPr>
            <a:r>
              <a:rPr lang="en-GB" sz="1800" dirty="0"/>
              <a:t>Use at most three </a:t>
            </a:r>
            <a:r>
              <a:rPr lang="en-GB" sz="1800" dirty="0" err="1"/>
              <a:t>colors</a:t>
            </a:r>
            <a:r>
              <a:rPr lang="en-GB" sz="1800" dirty="0"/>
              <a:t> in your publication.</a:t>
            </a:r>
            <a:endParaRPr lang="en-US" sz="1800" dirty="0"/>
          </a:p>
          <a:p>
            <a:pPr marL="457200" lvl="0" indent="-457200">
              <a:buFont typeface="+mj-lt"/>
              <a:buAutoNum type="alphaLcParenR"/>
            </a:pPr>
            <a:r>
              <a:rPr lang="en-GB" sz="1800" dirty="0"/>
              <a:t>Add your name as header and print your work.</a:t>
            </a:r>
            <a:endParaRPr lang="en-US" sz="1800" dirty="0"/>
          </a:p>
          <a:p>
            <a:pPr marL="457200" lvl="0" indent="-457200">
              <a:buFont typeface="+mj-lt"/>
              <a:buAutoNum type="alphaLcParenR"/>
            </a:pPr>
            <a:r>
              <a:rPr lang="en-GB" sz="1800" dirty="0"/>
              <a:t>Save your work as </a:t>
            </a:r>
            <a:r>
              <a:rPr lang="en-GB" sz="1800" b="1" dirty="0"/>
              <a:t>Water Marathon</a:t>
            </a:r>
            <a:r>
              <a:rPr lang="en-GB" sz="1800" dirty="0"/>
              <a:t>.</a:t>
            </a:r>
            <a:endParaRPr lang="en-US" sz="1800" dirty="0"/>
          </a:p>
          <a:p>
            <a:pPr>
              <a:buFont typeface="+mj-lt"/>
              <a:buAutoNum type="alphaLcParenR"/>
            </a:pPr>
            <a:endParaRPr lang="en-US" sz="1600" dirty="0"/>
          </a:p>
        </p:txBody>
      </p:sp>
    </p:spTree>
    <p:extLst>
      <p:ext uri="{BB962C8B-B14F-4D97-AF65-F5344CB8AC3E}">
        <p14:creationId xmlns:p14="http://schemas.microsoft.com/office/powerpoint/2010/main" val="309503854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12.5.3 Undertaking a complete publication projects</a:t>
            </a:r>
            <a:endParaRPr lang="en-US" sz="3200" dirty="0"/>
          </a:p>
        </p:txBody>
      </p:sp>
      <p:sp>
        <p:nvSpPr>
          <p:cNvPr id="7" name="Content Placeholder 6"/>
          <p:cNvSpPr>
            <a:spLocks noGrp="1"/>
          </p:cNvSpPr>
          <p:nvPr>
            <p:ph idx="1"/>
          </p:nvPr>
        </p:nvSpPr>
        <p:spPr>
          <a:xfrm>
            <a:off x="0" y="933600"/>
            <a:ext cx="9144000" cy="5519736"/>
          </a:xfrm>
        </p:spPr>
        <p:txBody>
          <a:bodyPr/>
          <a:lstStyle/>
          <a:p>
            <a:pPr marL="0" indent="0">
              <a:buNone/>
            </a:pPr>
            <a:r>
              <a:rPr lang="en-GB" sz="2800" b="1" u="sng" dirty="0"/>
              <a:t>Exercise 3</a:t>
            </a:r>
            <a:endParaRPr lang="en-US" sz="2800" dirty="0"/>
          </a:p>
          <a:p>
            <a:pPr marL="0" indent="0">
              <a:buNone/>
            </a:pPr>
            <a:r>
              <a:rPr lang="en-GB" sz="2200" dirty="0"/>
              <a:t>Use any desktop publishing software to design a </a:t>
            </a:r>
            <a:r>
              <a:rPr lang="en-GB" sz="2200" b="1" dirty="0"/>
              <a:t>certificate</a:t>
            </a:r>
            <a:r>
              <a:rPr lang="en-GB" sz="2200" dirty="0"/>
              <a:t> of excellence for </a:t>
            </a:r>
            <a:r>
              <a:rPr lang="en-GB" sz="2200" dirty="0" err="1"/>
              <a:t>Kiryamenvu</a:t>
            </a:r>
            <a:r>
              <a:rPr lang="en-GB" sz="2200" dirty="0"/>
              <a:t> Senior Secondary Senior six (S.6) candidates who have excelled in the following application packages: Ms word, Ms Excel, Ms </a:t>
            </a:r>
            <a:r>
              <a:rPr lang="en-GB" sz="2200" dirty="0" err="1"/>
              <a:t>Powerpoint</a:t>
            </a:r>
            <a:r>
              <a:rPr lang="en-GB" sz="2200" dirty="0"/>
              <a:t>, Ms Access and Ms Publisher. Provide space for the signatures of the head teacher and the head of ICT department. 				</a:t>
            </a:r>
            <a:r>
              <a:rPr lang="en-GB" sz="2200" i="1" dirty="0"/>
              <a:t>(10 </a:t>
            </a:r>
            <a:r>
              <a:rPr lang="en-GB" sz="2200" i="1" dirty="0" err="1"/>
              <a:t>mks</a:t>
            </a:r>
            <a:r>
              <a:rPr lang="en-GB" sz="2200" i="1" dirty="0"/>
              <a:t>)</a:t>
            </a:r>
            <a:endParaRPr lang="en-US" sz="2200" dirty="0"/>
          </a:p>
          <a:p>
            <a:pPr marL="0" indent="0">
              <a:buNone/>
            </a:pPr>
            <a:r>
              <a:rPr lang="en-GB" sz="2400" dirty="0"/>
              <a:t> (a) Adjust the paper size to a width of 11 inches and a height of 8.5 inches.</a:t>
            </a:r>
            <a:r>
              <a:rPr lang="en-GB" sz="2400" i="1" dirty="0"/>
              <a:t> 							(02 </a:t>
            </a:r>
            <a:r>
              <a:rPr lang="en-GB" sz="2400" i="1" dirty="0" err="1"/>
              <a:t>mks</a:t>
            </a:r>
            <a:r>
              <a:rPr lang="en-GB" sz="2400" i="1" dirty="0"/>
              <a:t>)</a:t>
            </a:r>
            <a:endParaRPr lang="en-US" sz="2400" dirty="0"/>
          </a:p>
          <a:p>
            <a:pPr marL="0" indent="0">
              <a:buNone/>
            </a:pPr>
            <a:r>
              <a:rPr lang="en-GB" sz="2400" dirty="0"/>
              <a:t>(b) Insert a clip art to represent the owner’s photograph. 	</a:t>
            </a:r>
            <a:r>
              <a:rPr lang="en-GB" sz="2400" i="1" dirty="0"/>
              <a:t>(02 </a:t>
            </a:r>
            <a:r>
              <a:rPr lang="en-GB" sz="2400" i="1" dirty="0" err="1"/>
              <a:t>mks</a:t>
            </a:r>
            <a:r>
              <a:rPr lang="en-GB" sz="2400" i="1" dirty="0"/>
              <a:t>)</a:t>
            </a:r>
            <a:endParaRPr lang="en-US" sz="2400" dirty="0"/>
          </a:p>
          <a:p>
            <a:pPr marL="0" indent="0">
              <a:buNone/>
            </a:pPr>
            <a:r>
              <a:rPr lang="en-GB" sz="2400" dirty="0"/>
              <a:t> (c) Use your name as the owner of the certificate.  		</a:t>
            </a:r>
            <a:r>
              <a:rPr lang="en-GB" sz="2400" i="1" dirty="0"/>
              <a:t>(02 </a:t>
            </a:r>
            <a:r>
              <a:rPr lang="en-GB" sz="2400" i="1" dirty="0" err="1"/>
              <a:t>mks</a:t>
            </a:r>
            <a:r>
              <a:rPr lang="en-GB" sz="2400" i="1" dirty="0"/>
              <a:t>)</a:t>
            </a:r>
            <a:endParaRPr lang="en-US" sz="2400" dirty="0"/>
          </a:p>
          <a:p>
            <a:pPr marL="0" indent="0">
              <a:buNone/>
            </a:pPr>
            <a:r>
              <a:rPr lang="en-GB" sz="2400" dirty="0"/>
              <a:t> (d) Insert your name and personal number in the footer.	  </a:t>
            </a:r>
            <a:r>
              <a:rPr lang="en-GB" sz="2400" i="1" dirty="0"/>
              <a:t>(02 </a:t>
            </a:r>
            <a:r>
              <a:rPr lang="en-GB" sz="2400" i="1" dirty="0" err="1"/>
              <a:t>mks</a:t>
            </a:r>
            <a:r>
              <a:rPr lang="en-GB" sz="2400" i="1" dirty="0"/>
              <a:t>)</a:t>
            </a:r>
            <a:endParaRPr lang="en-US" sz="2400" dirty="0"/>
          </a:p>
          <a:p>
            <a:pPr marL="0" indent="0">
              <a:buNone/>
            </a:pPr>
            <a:r>
              <a:rPr lang="en-GB" sz="2400" dirty="0"/>
              <a:t> (e) Save and print your publication.  				</a:t>
            </a:r>
            <a:r>
              <a:rPr lang="en-GB" sz="2400" i="1" dirty="0"/>
              <a:t>(02 </a:t>
            </a:r>
            <a:r>
              <a:rPr lang="en-GB" sz="2400" i="1" dirty="0" err="1"/>
              <a:t>mks</a:t>
            </a:r>
            <a:r>
              <a:rPr lang="en-GB" sz="2400" i="1" dirty="0"/>
              <a:t>)</a:t>
            </a:r>
            <a:endParaRPr lang="en-US" sz="2400" dirty="0"/>
          </a:p>
        </p:txBody>
      </p:sp>
    </p:spTree>
    <p:extLst>
      <p:ext uri="{BB962C8B-B14F-4D97-AF65-F5344CB8AC3E}">
        <p14:creationId xmlns:p14="http://schemas.microsoft.com/office/powerpoint/2010/main" val="368701148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12.5.3 Undertaking a complete publication projects</a:t>
            </a:r>
            <a:endParaRPr lang="en-US" sz="3200" dirty="0"/>
          </a:p>
        </p:txBody>
      </p:sp>
      <p:sp>
        <p:nvSpPr>
          <p:cNvPr id="7" name="Content Placeholder 6"/>
          <p:cNvSpPr>
            <a:spLocks noGrp="1"/>
          </p:cNvSpPr>
          <p:nvPr>
            <p:ph sz="half" idx="1"/>
          </p:nvPr>
        </p:nvSpPr>
        <p:spPr/>
        <p:txBody>
          <a:bodyPr/>
          <a:lstStyle/>
          <a:p>
            <a:pPr marL="0" indent="0">
              <a:buNone/>
            </a:pPr>
            <a:r>
              <a:rPr lang="en-GB" sz="2800" b="1" u="sng" dirty="0"/>
              <a:t>Exercise 3</a:t>
            </a:r>
            <a:endParaRPr lang="en-US" sz="2800" dirty="0"/>
          </a:p>
        </p:txBody>
      </p:sp>
      <p:sp>
        <p:nvSpPr>
          <p:cNvPr id="3" name="Content Placeholder 2"/>
          <p:cNvSpPr>
            <a:spLocks noGrp="1"/>
          </p:cNvSpPr>
          <p:nvPr>
            <p:ph sz="half" idx="2"/>
          </p:nvPr>
        </p:nvSpPr>
        <p:spPr>
          <a:xfrm>
            <a:off x="76200" y="1604348"/>
            <a:ext cx="4896544" cy="4871464"/>
          </a:xfrm>
        </p:spPr>
        <p:txBody>
          <a:bodyPr/>
          <a:lstStyle/>
          <a:p>
            <a:pPr marL="0" indent="0">
              <a:buNone/>
            </a:pPr>
            <a:r>
              <a:rPr lang="en-GB" sz="2400" dirty="0"/>
              <a:t>You are the graphics designer of Computer Solutions LTD and you have been requested to design staff </a:t>
            </a:r>
            <a:r>
              <a:rPr lang="en-GB" sz="2400" b="1" dirty="0"/>
              <a:t>identity cards</a:t>
            </a:r>
            <a:r>
              <a:rPr lang="en-GB" sz="2400" dirty="0"/>
              <a:t> in the following format: </a:t>
            </a:r>
            <a:endParaRPr lang="en-US" sz="2400" dirty="0"/>
          </a:p>
        </p:txBody>
      </p:sp>
      <p:pic>
        <p:nvPicPr>
          <p:cNvPr id="4" name="Picture 3" descr="ARESU IDS "/>
          <p:cNvPicPr/>
          <p:nvPr/>
        </p:nvPicPr>
        <p:blipFill>
          <a:blip r:embed="rId2">
            <a:lum contrast="20000"/>
            <a:extLst>
              <a:ext uri="{28A0092B-C50C-407E-A947-70E740481C1C}">
                <a14:useLocalDpi xmlns:a14="http://schemas.microsoft.com/office/drawing/2010/main" val="0"/>
              </a:ext>
            </a:extLst>
          </a:blip>
          <a:srcRect/>
          <a:stretch>
            <a:fillRect/>
          </a:stretch>
        </p:blipFill>
        <p:spPr bwMode="auto">
          <a:xfrm>
            <a:off x="24780" y="3361095"/>
            <a:ext cx="5230788" cy="3114717"/>
          </a:xfrm>
          <a:prstGeom prst="rect">
            <a:avLst/>
          </a:prstGeom>
          <a:noFill/>
          <a:ln>
            <a:noFill/>
          </a:ln>
        </p:spPr>
      </p:pic>
      <p:sp>
        <p:nvSpPr>
          <p:cNvPr id="5" name="Rectangle 4"/>
          <p:cNvSpPr/>
          <p:nvPr/>
        </p:nvSpPr>
        <p:spPr>
          <a:xfrm>
            <a:off x="5255568" y="1018042"/>
            <a:ext cx="3708920" cy="5324535"/>
          </a:xfrm>
          <a:prstGeom prst="rect">
            <a:avLst/>
          </a:prstGeom>
        </p:spPr>
        <p:txBody>
          <a:bodyPr wrap="square">
            <a:spAutoFit/>
          </a:bodyPr>
          <a:lstStyle/>
          <a:p>
            <a:pPr marL="400050" marR="0" indent="-400050" algn="just">
              <a:spcBef>
                <a:spcPts val="0"/>
              </a:spcBef>
              <a:spcAft>
                <a:spcPts val="0"/>
              </a:spcAft>
            </a:pPr>
            <a:r>
              <a:rPr lang="en-GB" sz="2000" dirty="0">
                <a:solidFill>
                  <a:srgbClr val="000000"/>
                </a:solidFill>
                <a:latin typeface="Mangal" panose="02040503050203030202" pitchFamily="18" charset="0"/>
                <a:ea typeface="Calibri" panose="020F0502020204030204" pitchFamily="34" charset="0"/>
                <a:cs typeface="Times New Roman" panose="02020603050405020304" pitchFamily="18" charset="0"/>
              </a:rPr>
              <a:t>(a) Set up the card width at 3.4 inches and height at 2.2 inches.</a:t>
            </a:r>
            <a:endParaRPr lang="en-US" sz="2400" dirty="0">
              <a:latin typeface="Mangal" panose="02040503050203030202" pitchFamily="18" charset="0"/>
              <a:ea typeface="Calibri" panose="020F0502020204030204" pitchFamily="34" charset="0"/>
              <a:cs typeface="Times New Roman" panose="02020603050405020304" pitchFamily="18" charset="0"/>
            </a:endParaRPr>
          </a:p>
          <a:p>
            <a:pPr marL="400050" marR="0" indent="-400050" algn="just">
              <a:spcBef>
                <a:spcPts val="0"/>
              </a:spcBef>
              <a:spcAft>
                <a:spcPts val="0"/>
              </a:spcAft>
            </a:pPr>
            <a:r>
              <a:rPr lang="en-GB" sz="2000" dirty="0">
                <a:solidFill>
                  <a:srgbClr val="000000"/>
                </a:solidFill>
                <a:latin typeface="Mangal" panose="02040503050203030202" pitchFamily="18" charset="0"/>
                <a:ea typeface="Calibri" panose="020F0502020204030204" pitchFamily="34" charset="0"/>
                <a:cs typeface="Times New Roman" panose="02020603050405020304" pitchFamily="18" charset="0"/>
              </a:rPr>
              <a:t>(b) Set the Side and Top margins at 0.5 inches and all margin guides at 0.1 inches. </a:t>
            </a:r>
            <a:endParaRPr lang="en-US" sz="2400" dirty="0">
              <a:latin typeface="Mangal" panose="02040503050203030202" pitchFamily="18" charset="0"/>
              <a:ea typeface="Calibri" panose="020F0502020204030204" pitchFamily="34" charset="0"/>
              <a:cs typeface="Times New Roman" panose="02020603050405020304" pitchFamily="18" charset="0"/>
            </a:endParaRPr>
          </a:p>
          <a:p>
            <a:pPr marL="400050" marR="0" indent="-400050" algn="just">
              <a:spcBef>
                <a:spcPts val="0"/>
              </a:spcBef>
              <a:spcAft>
                <a:spcPts val="0"/>
              </a:spcAft>
            </a:pPr>
            <a:r>
              <a:rPr lang="en-GB" sz="2000" dirty="0">
                <a:solidFill>
                  <a:srgbClr val="000000"/>
                </a:solidFill>
                <a:latin typeface="Mangal" panose="02040503050203030202" pitchFamily="18" charset="0"/>
                <a:ea typeface="Calibri" panose="020F0502020204030204" pitchFamily="34" charset="0"/>
                <a:cs typeface="Times New Roman" panose="02020603050405020304" pitchFamily="18" charset="0"/>
              </a:rPr>
              <a:t>(c) Choose a layout type of Multiple pages per sheet and add a horizontal gap of 0.5 and a vertical gap of 1.1 inches.</a:t>
            </a:r>
            <a:endParaRPr lang="en-US" sz="2400" dirty="0">
              <a:latin typeface="Mangal" panose="02040503050203030202" pitchFamily="18" charset="0"/>
              <a:ea typeface="Calibri" panose="020F0502020204030204" pitchFamily="34" charset="0"/>
              <a:cs typeface="Times New Roman" panose="02020603050405020304" pitchFamily="18" charset="0"/>
            </a:endParaRPr>
          </a:p>
          <a:p>
            <a:pPr marL="400050" marR="0" indent="-400050" algn="just">
              <a:spcBef>
                <a:spcPts val="0"/>
              </a:spcBef>
              <a:spcAft>
                <a:spcPts val="0"/>
              </a:spcAft>
            </a:pPr>
            <a:r>
              <a:rPr lang="en-GB" sz="2000" dirty="0">
                <a:solidFill>
                  <a:srgbClr val="000000"/>
                </a:solidFill>
                <a:latin typeface="Mangal" panose="02040503050203030202" pitchFamily="18" charset="0"/>
                <a:ea typeface="Calibri" panose="020F0502020204030204" pitchFamily="34" charset="0"/>
                <a:cs typeface="Times New Roman" panose="02020603050405020304" pitchFamily="18" charset="0"/>
              </a:rPr>
              <a:t>(d) Use a table, </a:t>
            </a:r>
            <a:r>
              <a:rPr lang="en-GB" sz="2000" dirty="0" err="1">
                <a:solidFill>
                  <a:srgbClr val="000000"/>
                </a:solidFill>
                <a:latin typeface="Mangal" panose="02040503050203030202" pitchFamily="18" charset="0"/>
                <a:ea typeface="Calibri" panose="020F0502020204030204" pitchFamily="34" charset="0"/>
                <a:cs typeface="Times New Roman" panose="02020603050405020304" pitchFamily="18" charset="0"/>
              </a:rPr>
              <a:t>autoshapes</a:t>
            </a:r>
            <a:r>
              <a:rPr lang="en-GB" sz="2000" dirty="0">
                <a:solidFill>
                  <a:srgbClr val="000000"/>
                </a:solidFill>
                <a:latin typeface="Mangal" panose="02040503050203030202" pitchFamily="18" charset="0"/>
                <a:ea typeface="Calibri" panose="020F0502020204030204" pitchFamily="34" charset="0"/>
                <a:cs typeface="Times New Roman" panose="02020603050405020304" pitchFamily="18" charset="0"/>
              </a:rPr>
              <a:t>, text boxes, and clip art to create the above card design use at least three </a:t>
            </a:r>
            <a:r>
              <a:rPr lang="en-GB" sz="2000" dirty="0" err="1">
                <a:solidFill>
                  <a:srgbClr val="000000"/>
                </a:solidFill>
                <a:latin typeface="Mangal" panose="02040503050203030202" pitchFamily="18" charset="0"/>
                <a:ea typeface="Calibri" panose="020F0502020204030204" pitchFamily="34" charset="0"/>
                <a:cs typeface="Times New Roman" panose="02020603050405020304" pitchFamily="18" charset="0"/>
              </a:rPr>
              <a:t>colors</a:t>
            </a:r>
            <a:r>
              <a:rPr lang="en-GB" sz="2000" dirty="0">
                <a:solidFill>
                  <a:srgbClr val="000000"/>
                </a:solidFill>
                <a:latin typeface="Mangal" panose="02040503050203030202" pitchFamily="18" charset="0"/>
                <a:ea typeface="Calibri" panose="020F0502020204030204" pitchFamily="34" charset="0"/>
                <a:cs typeface="Times New Roman" panose="02020603050405020304" pitchFamily="18" charset="0"/>
              </a:rPr>
              <a:t> in your design.</a:t>
            </a:r>
            <a:endParaRPr lang="en-US" sz="2400" dirty="0">
              <a:effectLst/>
              <a:latin typeface="Mangal" panose="02040503050203030202"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8050742"/>
      </p:ext>
    </p:extLst>
  </p:cSld>
  <p:clrMapOvr>
    <a:masterClrMapping/>
  </p:clrMapOvr>
  <p:transition spd="slow"/>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12.5.3 Undertaking a complete publication projects</a:t>
            </a:r>
            <a:endParaRPr lang="en-US" sz="3200" dirty="0"/>
          </a:p>
        </p:txBody>
      </p:sp>
      <p:sp>
        <p:nvSpPr>
          <p:cNvPr id="7" name="Content Placeholder 6"/>
          <p:cNvSpPr>
            <a:spLocks noGrp="1"/>
          </p:cNvSpPr>
          <p:nvPr>
            <p:ph sz="half" idx="1"/>
          </p:nvPr>
        </p:nvSpPr>
        <p:spPr/>
        <p:txBody>
          <a:bodyPr/>
          <a:lstStyle/>
          <a:p>
            <a:pPr marL="0" indent="0">
              <a:buNone/>
            </a:pPr>
            <a:r>
              <a:rPr lang="en-GB" sz="2800" b="1" u="sng" dirty="0"/>
              <a:t>Exercise 3 (continued)</a:t>
            </a:r>
            <a:endParaRPr lang="en-US" sz="2800" dirty="0"/>
          </a:p>
        </p:txBody>
      </p:sp>
      <p:sp>
        <p:nvSpPr>
          <p:cNvPr id="3" name="Content Placeholder 2"/>
          <p:cNvSpPr>
            <a:spLocks noGrp="1"/>
          </p:cNvSpPr>
          <p:nvPr>
            <p:ph sz="half" idx="2"/>
          </p:nvPr>
        </p:nvSpPr>
        <p:spPr>
          <a:xfrm>
            <a:off x="76199" y="4509252"/>
            <a:ext cx="8819729" cy="1966560"/>
          </a:xfrm>
        </p:spPr>
        <p:txBody>
          <a:bodyPr/>
          <a:lstStyle/>
          <a:p>
            <a:pPr marL="0" indent="0">
              <a:buNone/>
            </a:pPr>
            <a:r>
              <a:rPr lang="en-GB" sz="2400" dirty="0"/>
              <a:t> (f) Printout all the 6 cards on one A4 size sheet of paper page.</a:t>
            </a:r>
            <a:endParaRPr lang="en-US" sz="2400" dirty="0"/>
          </a:p>
          <a:p>
            <a:pPr marL="0" indent="0">
              <a:buNone/>
            </a:pPr>
            <a:r>
              <a:rPr lang="en-GB" sz="2400" dirty="0"/>
              <a:t>(g) Save your work as CSU IDs.</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1985309409"/>
              </p:ext>
            </p:extLst>
          </p:nvPr>
        </p:nvGraphicFramePr>
        <p:xfrm>
          <a:off x="58688" y="1661488"/>
          <a:ext cx="8837241" cy="2776326"/>
        </p:xfrm>
        <a:graphic>
          <a:graphicData uri="http://schemas.openxmlformats.org/drawingml/2006/table">
            <a:tbl>
              <a:tblPr firstRow="1" firstCol="1" bandRow="1">
                <a:tableStyleId>{5940675A-B579-460E-94D1-54222C63F5DA}</a:tableStyleId>
              </a:tblPr>
              <a:tblGrid>
                <a:gridCol w="3308058">
                  <a:extLst>
                    <a:ext uri="{9D8B030D-6E8A-4147-A177-3AD203B41FA5}">
                      <a16:colId xmlns:a16="http://schemas.microsoft.com/office/drawing/2014/main" val="1622678874"/>
                    </a:ext>
                  </a:extLst>
                </a:gridCol>
                <a:gridCol w="3876181">
                  <a:extLst>
                    <a:ext uri="{9D8B030D-6E8A-4147-A177-3AD203B41FA5}">
                      <a16:colId xmlns:a16="http://schemas.microsoft.com/office/drawing/2014/main" val="2184979026"/>
                    </a:ext>
                  </a:extLst>
                </a:gridCol>
                <a:gridCol w="1653002">
                  <a:extLst>
                    <a:ext uri="{9D8B030D-6E8A-4147-A177-3AD203B41FA5}">
                      <a16:colId xmlns:a16="http://schemas.microsoft.com/office/drawing/2014/main" val="2331064566"/>
                    </a:ext>
                  </a:extLst>
                </a:gridCol>
              </a:tblGrid>
              <a:tr h="153745">
                <a:tc>
                  <a:txBody>
                    <a:bodyPr/>
                    <a:lstStyle/>
                    <a:p>
                      <a:pPr marL="0" marR="0" algn="just">
                        <a:lnSpc>
                          <a:spcPct val="107000"/>
                        </a:lnSpc>
                        <a:spcBef>
                          <a:spcPts val="0"/>
                        </a:spcBef>
                        <a:spcAft>
                          <a:spcPts val="0"/>
                        </a:spcAft>
                      </a:pPr>
                      <a:r>
                        <a:rPr lang="en-GB" sz="2400">
                          <a:effectLst/>
                        </a:rPr>
                        <a:t>Name</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Designation</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ID №:</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2012926"/>
                  </a:ext>
                </a:extLst>
              </a:tr>
              <a:tr h="153745">
                <a:tc>
                  <a:txBody>
                    <a:bodyPr/>
                    <a:lstStyle/>
                    <a:p>
                      <a:pPr marL="0" marR="0" algn="just">
                        <a:lnSpc>
                          <a:spcPct val="107000"/>
                        </a:lnSpc>
                        <a:spcBef>
                          <a:spcPts val="0"/>
                        </a:spcBef>
                        <a:spcAft>
                          <a:spcPts val="0"/>
                        </a:spcAft>
                      </a:pPr>
                      <a:r>
                        <a:rPr lang="en-GB" sz="2400">
                          <a:effectLst/>
                        </a:rPr>
                        <a:t>NAKINGA JESSE</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DIRECTOR</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CSU/001</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89707362"/>
                  </a:ext>
                </a:extLst>
              </a:tr>
              <a:tr h="310032">
                <a:tc>
                  <a:txBody>
                    <a:bodyPr/>
                    <a:lstStyle/>
                    <a:p>
                      <a:pPr marL="0" marR="0" algn="just">
                        <a:lnSpc>
                          <a:spcPct val="107000"/>
                        </a:lnSpc>
                        <a:spcBef>
                          <a:spcPts val="0"/>
                        </a:spcBef>
                        <a:spcAft>
                          <a:spcPts val="0"/>
                        </a:spcAft>
                      </a:pPr>
                      <a:r>
                        <a:rPr lang="en-GB" sz="2400" dirty="0">
                          <a:effectLst/>
                        </a:rPr>
                        <a:t>ABDUL MAJID NUR</a:t>
                      </a:r>
                      <a:endParaRPr lang="en-US" sz="24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GENERAL MANAGER</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CSU/002</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84796888"/>
                  </a:ext>
                </a:extLst>
              </a:tr>
              <a:tr h="466320">
                <a:tc>
                  <a:txBody>
                    <a:bodyPr/>
                    <a:lstStyle/>
                    <a:p>
                      <a:pPr marL="0" marR="0" algn="just">
                        <a:lnSpc>
                          <a:spcPct val="107000"/>
                        </a:lnSpc>
                        <a:spcBef>
                          <a:spcPts val="0"/>
                        </a:spcBef>
                        <a:spcAft>
                          <a:spcPts val="0"/>
                        </a:spcAft>
                      </a:pPr>
                      <a:r>
                        <a:rPr lang="en-GB" sz="2400">
                          <a:effectLst/>
                        </a:rPr>
                        <a:t>KISAAWE AHMED</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SYSTEMS ADMINISTRATOR</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CSU/003</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77677767"/>
                  </a:ext>
                </a:extLst>
              </a:tr>
              <a:tr h="310032">
                <a:tc>
                  <a:txBody>
                    <a:bodyPr/>
                    <a:lstStyle/>
                    <a:p>
                      <a:pPr marL="0" marR="0" algn="just">
                        <a:lnSpc>
                          <a:spcPct val="107000"/>
                        </a:lnSpc>
                        <a:spcBef>
                          <a:spcPts val="0"/>
                        </a:spcBef>
                        <a:spcAft>
                          <a:spcPts val="0"/>
                        </a:spcAft>
                      </a:pPr>
                      <a:r>
                        <a:rPr lang="en-GB" sz="2400" dirty="0">
                          <a:effectLst/>
                        </a:rPr>
                        <a:t>&lt;&lt;YOUR NAME&gt;&gt;</a:t>
                      </a:r>
                      <a:endParaRPr lang="en-US" sz="24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GRAPHICS DESIGNER</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CSU/004</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20796368"/>
                  </a:ext>
                </a:extLst>
              </a:tr>
              <a:tr h="153745">
                <a:tc>
                  <a:txBody>
                    <a:bodyPr/>
                    <a:lstStyle/>
                    <a:p>
                      <a:pPr marL="0" marR="0" algn="just">
                        <a:lnSpc>
                          <a:spcPct val="107000"/>
                        </a:lnSpc>
                        <a:spcBef>
                          <a:spcPts val="0"/>
                        </a:spcBef>
                        <a:spcAft>
                          <a:spcPts val="0"/>
                        </a:spcAft>
                      </a:pPr>
                      <a:r>
                        <a:rPr lang="en-GB" sz="2400">
                          <a:effectLst/>
                        </a:rPr>
                        <a:t>MWESIGWA SAMUEL</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TECHNICIAN</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a:effectLst/>
                        </a:rPr>
                        <a:t>CSU/005</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29056455"/>
                  </a:ext>
                </a:extLst>
              </a:tr>
              <a:tr h="153745">
                <a:tc>
                  <a:txBody>
                    <a:bodyPr/>
                    <a:lstStyle/>
                    <a:p>
                      <a:pPr marL="0" marR="0" algn="just">
                        <a:lnSpc>
                          <a:spcPct val="107000"/>
                        </a:lnSpc>
                        <a:spcBef>
                          <a:spcPts val="0"/>
                        </a:spcBef>
                        <a:spcAft>
                          <a:spcPts val="0"/>
                        </a:spcAft>
                      </a:pPr>
                      <a:r>
                        <a:rPr lang="en-GB" sz="2400">
                          <a:effectLst/>
                        </a:rPr>
                        <a:t>APIO JOAN</a:t>
                      </a:r>
                      <a:endParaRPr lang="en-US" sz="240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dirty="0">
                          <a:effectLst/>
                        </a:rPr>
                        <a:t>SECRETARY</a:t>
                      </a:r>
                      <a:endParaRPr lang="en-US" sz="24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GB" sz="2400" dirty="0">
                          <a:effectLst/>
                        </a:rPr>
                        <a:t>CSU/006</a:t>
                      </a:r>
                      <a:endParaRPr lang="en-US" sz="2400" dirty="0">
                        <a:effectLst/>
                        <a:latin typeface="Mangal" panose="02040503050203030202"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2703738"/>
                  </a:ext>
                </a:extLst>
              </a:tr>
            </a:tbl>
          </a:graphicData>
        </a:graphic>
      </p:graphicFrame>
    </p:spTree>
    <p:extLst>
      <p:ext uri="{BB962C8B-B14F-4D97-AF65-F5344CB8AC3E}">
        <p14:creationId xmlns:p14="http://schemas.microsoft.com/office/powerpoint/2010/main" val="3831103198"/>
      </p:ext>
    </p:extLst>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dirty="0"/>
              <a:t>12.5.3 Undertaking a complete publication projects</a:t>
            </a:r>
            <a:endParaRPr lang="en-US" sz="3200" dirty="0"/>
          </a:p>
        </p:txBody>
      </p:sp>
      <p:sp>
        <p:nvSpPr>
          <p:cNvPr id="7" name="Content Placeholder 6"/>
          <p:cNvSpPr>
            <a:spLocks noGrp="1"/>
          </p:cNvSpPr>
          <p:nvPr>
            <p:ph idx="1"/>
          </p:nvPr>
        </p:nvSpPr>
        <p:spPr/>
        <p:txBody>
          <a:bodyPr/>
          <a:lstStyle/>
          <a:p>
            <a:r>
              <a:rPr lang="en-GB" dirty="0"/>
              <a:t>NB: For more practice, some practical exercises are included in the </a:t>
            </a:r>
            <a:r>
              <a:rPr lang="en-GB" b="1" dirty="0"/>
              <a:t>Subsidiary ICT for Uganda </a:t>
            </a:r>
            <a:r>
              <a:rPr lang="en-GB" dirty="0"/>
              <a:t>book at the end of each practical chapter, but for more on the support files approach, practical questions, lab activities, and over twenty sets of standard full past papers and their support files, get a copy of the book entitled “</a:t>
            </a:r>
            <a:r>
              <a:rPr lang="en-GB" b="1" dirty="0"/>
              <a:t>FOR COMPUTER PRACTICAL APPLICATIONS LAB ACTIVITIES  </a:t>
            </a:r>
            <a:r>
              <a:rPr lang="en-GB" dirty="0"/>
              <a:t>for Uganda”  - Second Edition 2018 by </a:t>
            </a:r>
            <a:r>
              <a:rPr lang="en-GB" dirty="0" err="1"/>
              <a:t>Mukalele</a:t>
            </a:r>
            <a:r>
              <a:rPr lang="en-GB" dirty="0"/>
              <a:t> Rogers.</a:t>
            </a:r>
          </a:p>
        </p:txBody>
      </p:sp>
    </p:spTree>
    <p:extLst>
      <p:ext uri="{BB962C8B-B14F-4D97-AF65-F5344CB8AC3E}">
        <p14:creationId xmlns:p14="http://schemas.microsoft.com/office/powerpoint/2010/main" val="135183454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43174" y="1066800"/>
            <a:ext cx="3729026" cy="1858144"/>
          </a:xfrm>
        </p:spPr>
        <p:txBody>
          <a:bodyPr/>
          <a:lstStyle/>
          <a:p>
            <a:r>
              <a:rPr lang="en-US" sz="4000" b="1" i="1" dirty="0">
                <a:solidFill>
                  <a:schemeClr val="tx1">
                    <a:lumMod val="95000"/>
                    <a:lumOff val="5000"/>
                  </a:schemeClr>
                </a:solidFill>
              </a:rPr>
              <a:t>Subsidiary ICT for Uganda</a:t>
            </a:r>
            <a:endParaRPr lang="en-US" sz="4000" b="1" dirty="0">
              <a:solidFill>
                <a:schemeClr val="tx1">
                  <a:lumMod val="95000"/>
                  <a:lumOff val="5000"/>
                </a:schemeClr>
              </a:solidFill>
            </a:endParaRPr>
          </a:p>
        </p:txBody>
      </p:sp>
      <p:sp>
        <p:nvSpPr>
          <p:cNvPr id="4" name="Subtitle 3"/>
          <p:cNvSpPr>
            <a:spLocks noGrp="1"/>
          </p:cNvSpPr>
          <p:nvPr>
            <p:ph type="subTitle" idx="1"/>
          </p:nvPr>
        </p:nvSpPr>
        <p:spPr/>
        <p:txBody>
          <a:bodyPr/>
          <a:lstStyle/>
          <a:p>
            <a:r>
              <a:rPr lang="en-US" b="1" dirty="0">
                <a:solidFill>
                  <a:schemeClr val="tx1">
                    <a:lumMod val="95000"/>
                    <a:lumOff val="5000"/>
                  </a:schemeClr>
                </a:solidFill>
              </a:rPr>
              <a:t>End of Topic 12: </a:t>
            </a:r>
          </a:p>
          <a:p>
            <a:r>
              <a:rPr lang="en-US" b="1" dirty="0">
                <a:solidFill>
                  <a:schemeClr val="tx1">
                    <a:lumMod val="95000"/>
                    <a:lumOff val="5000"/>
                  </a:schemeClr>
                </a:solidFill>
              </a:rPr>
              <a:t>Electronic Publication</a:t>
            </a:r>
          </a:p>
          <a:p>
            <a:r>
              <a:rPr lang="en-US" b="1" dirty="0">
                <a:solidFill>
                  <a:schemeClr val="tx1">
                    <a:lumMod val="95000"/>
                    <a:lumOff val="5000"/>
                  </a:schemeClr>
                </a:solidFill>
              </a:rPr>
              <a:t>Next Topic </a:t>
            </a:r>
            <a:r>
              <a:rPr lang="en-GB" b="1" dirty="0">
                <a:solidFill>
                  <a:schemeClr val="tx1">
                    <a:lumMod val="95000"/>
                    <a:lumOff val="5000"/>
                  </a:schemeClr>
                </a:solidFill>
              </a:rPr>
              <a:t>13: Electronic Spreadsheets II</a:t>
            </a:r>
            <a:endParaRPr lang="en-US" dirty="0">
              <a:solidFill>
                <a:schemeClr val="tx1">
                  <a:lumMod val="95000"/>
                  <a:lumOff val="5000"/>
                </a:schemeClr>
              </a:solidFill>
            </a:endParaRPr>
          </a:p>
        </p:txBody>
      </p:sp>
    </p:spTree>
    <p:extLst>
      <p:ext uri="{BB962C8B-B14F-4D97-AF65-F5344CB8AC3E}">
        <p14:creationId xmlns:p14="http://schemas.microsoft.com/office/powerpoint/2010/main" val="1690621989"/>
      </p:ext>
    </p:extLst>
  </p:cSld>
  <p:clrMapOvr>
    <a:masterClrMapping/>
  </p:clrMapOvr>
</p:sld>
</file>

<file path=ppt/theme/theme1.xml><?xml version="1.0" encoding="utf-8"?>
<a:theme xmlns:a="http://schemas.openxmlformats.org/drawingml/2006/main" name="SubICTForUganda">
  <a:themeElements>
    <a:clrScheme name="Custom 2">
      <a:dk1>
        <a:sysClr val="windowText" lastClr="000000"/>
      </a:dk1>
      <a:lt1>
        <a:sysClr val="window" lastClr="FFFFFF"/>
      </a:lt1>
      <a:dk2>
        <a:srgbClr val="4E3B30"/>
      </a:dk2>
      <a:lt2>
        <a:srgbClr val="FBEEC9"/>
      </a:lt2>
      <a:accent1>
        <a:srgbClr val="F0A22E"/>
      </a:accent1>
      <a:accent2>
        <a:srgbClr val="C00000"/>
      </a:accent2>
      <a:accent3>
        <a:srgbClr val="A6CB6B"/>
      </a:accent3>
      <a:accent4>
        <a:srgbClr val="A19574"/>
      </a:accent4>
      <a:accent5>
        <a:srgbClr val="A5644E"/>
      </a:accent5>
      <a:accent6>
        <a:srgbClr val="C17529"/>
      </a:accent6>
      <a:hlink>
        <a:srgbClr val="AD1F1F"/>
      </a:hlink>
      <a:folHlink>
        <a:srgbClr val="FFC42F"/>
      </a:folHlink>
    </a:clrScheme>
    <a:fontScheme name="MIS12">
      <a:majorFont>
        <a:latin typeface="Cambria"/>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ubICTForUganda" id="{6CE2E6CA-FC79-4C56-9866-484B5A2A06D1}" vid="{D6DA320D-04A1-47D3-A43E-D719D2AB46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3095</TotalTime>
  <Words>9204</Words>
  <Application>Microsoft Office PowerPoint</Application>
  <PresentationFormat>On-screen Show (4:3)</PresentationFormat>
  <Paragraphs>658</Paragraphs>
  <Slides>97</Slides>
  <Notes>33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97</vt:i4>
      </vt:variant>
    </vt:vector>
  </HeadingPairs>
  <TitlesOfParts>
    <vt:vector size="106" baseType="lpstr">
      <vt:lpstr>Arial</vt:lpstr>
      <vt:lpstr>Book Antiqua</vt:lpstr>
      <vt:lpstr>Calibri</vt:lpstr>
      <vt:lpstr>Cambria</vt:lpstr>
      <vt:lpstr>Mangal</vt:lpstr>
      <vt:lpstr>Tw Cen MT Condensed</vt:lpstr>
      <vt:lpstr>Verdana</vt:lpstr>
      <vt:lpstr>Wingdings</vt:lpstr>
      <vt:lpstr>SubICTForUganda</vt:lpstr>
      <vt:lpstr>Subsidiary ICT for Uganda</vt:lpstr>
      <vt:lpstr>Background</vt:lpstr>
      <vt:lpstr>Publication Outline</vt:lpstr>
      <vt:lpstr>Sub Topic 1: Introduction to Electronic Publishing</vt:lpstr>
      <vt:lpstr>12.1.1 Meaning of electronic publishing </vt:lpstr>
      <vt:lpstr>12.1.2 Examples of electronic publishing software </vt:lpstr>
      <vt:lpstr>12.1.2 Examples of electronic publishing software </vt:lpstr>
      <vt:lpstr>12.1.3 Features of electronic publishing software </vt:lpstr>
      <vt:lpstr>12.1.3 Features of electronic publishing software </vt:lpstr>
      <vt:lpstr>12.1.3 Features of electronic publishing software </vt:lpstr>
      <vt:lpstr>12.1.4 Application areas, uses for electronic publishing</vt:lpstr>
      <vt:lpstr>Sub Topic 12.2: Publishing Basics</vt:lpstr>
      <vt:lpstr>12.2.1 Creating a new document</vt:lpstr>
      <vt:lpstr>12.2.1 Creating a new document</vt:lpstr>
      <vt:lpstr>12.2.1 Creating a new document</vt:lpstr>
      <vt:lpstr>12.2.1 Creating a new document</vt:lpstr>
      <vt:lpstr>12.2.1 Creating a new document</vt:lpstr>
      <vt:lpstr>12.2.1 Creating a new document</vt:lpstr>
      <vt:lpstr>12.2.1 Creating a new document </vt:lpstr>
      <vt:lpstr>12.2.1 Creating a new document</vt:lpstr>
      <vt:lpstr>12.2.1 Creating a new document</vt:lpstr>
      <vt:lpstr>12.2.1 Creating a new document</vt:lpstr>
      <vt:lpstr>12.2.1 Creating a new document</vt:lpstr>
      <vt:lpstr>12.2.1 Creating a new document</vt:lpstr>
      <vt:lpstr>12.2.2 Adjusting measurement units (inches, pixels, points, and centimetres)</vt:lpstr>
      <vt:lpstr>12.2.3 Saving a new document</vt:lpstr>
      <vt:lpstr>12.2.4 Typesetting text</vt:lpstr>
      <vt:lpstr>12.2.4 Typesetting text</vt:lpstr>
      <vt:lpstr>12.2.4 Typesetting text</vt:lpstr>
      <vt:lpstr>12.2.4 Typesetting text</vt:lpstr>
      <vt:lpstr>Sub Topic 12.3: Document Enhancement</vt:lpstr>
      <vt:lpstr>12.3.1 Changing Background Colour.</vt:lpstr>
      <vt:lpstr>12.3.1 Changing Background Colour.</vt:lpstr>
      <vt:lpstr>12.3.1 Changing Background Colour.</vt:lpstr>
      <vt:lpstr>12.3.2 Text box properties and formatting.</vt:lpstr>
      <vt:lpstr>12.3.2 Text box properties and formatting.</vt:lpstr>
      <vt:lpstr>12.3.3 Inserting Graphics</vt:lpstr>
      <vt:lpstr>12.3.3 Inserting Graphics</vt:lpstr>
      <vt:lpstr>12.3.3 Inserting Graphics</vt:lpstr>
      <vt:lpstr>12.3.3 Inserting Graphics</vt:lpstr>
      <vt:lpstr>12.3.3 Inserting Graphics</vt:lpstr>
      <vt:lpstr>12.3.4 Inserting Page Borders.</vt:lpstr>
      <vt:lpstr>12.3.4 Inserting Page Borders.</vt:lpstr>
      <vt:lpstr>12.3.4 Inserting Page Borders.</vt:lpstr>
      <vt:lpstr>12.3.4 Inserting Page Borders.</vt:lpstr>
      <vt:lpstr>12.3.4 Inserting Page Borders.</vt:lpstr>
      <vt:lpstr>12.3.5 Formatting Text.</vt:lpstr>
      <vt:lpstr>12.3.5 Formatting Text.</vt:lpstr>
      <vt:lpstr>12.3.5 Formatting Text.</vt:lpstr>
      <vt:lpstr>12.3.6 Importing  Text</vt:lpstr>
      <vt:lpstr>12.3.6 Importing  Text</vt:lpstr>
      <vt:lpstr>12.3.6 Importing  Text</vt:lpstr>
      <vt:lpstr>12.3.7 Adding Page Numbers</vt:lpstr>
      <vt:lpstr>12.3.7 Adding Page Numbers</vt:lpstr>
      <vt:lpstr>12.3.8 Checking Spelling.</vt:lpstr>
      <vt:lpstr>12.3.8 Checking Spelling.</vt:lpstr>
      <vt:lpstr>12.3.9 Changing Spacing.</vt:lpstr>
      <vt:lpstr>12.3.9 Changing Spacing.</vt:lpstr>
      <vt:lpstr>12.3.9 Changing Spacing.</vt:lpstr>
      <vt:lpstr>12.3.9 Changing Spacing.</vt:lpstr>
      <vt:lpstr>12.3.9 Changing Spacing.</vt:lpstr>
      <vt:lpstr>12.3.9 Changing Spacing.</vt:lpstr>
      <vt:lpstr>12.3.9 Changing Spacing.</vt:lpstr>
      <vt:lpstr>12.3.9 Changing Spacing.</vt:lpstr>
      <vt:lpstr>12.3.9 Changing Spacing.</vt:lpstr>
      <vt:lpstr>12.3.9 Changing Spacing.</vt:lpstr>
      <vt:lpstr>12.3.9 Changing Spacing.</vt:lpstr>
      <vt:lpstr>12.3.9 Changing Spacing.</vt:lpstr>
      <vt:lpstr>Sub Topic 12.4: Document Layout</vt:lpstr>
      <vt:lpstr>12.4.1 Aligning a Document</vt:lpstr>
      <vt:lpstr>12.4.1 Aligning a Document</vt:lpstr>
      <vt:lpstr>12.4.1 Aligning a Document</vt:lpstr>
      <vt:lpstr>12.4.1 Aligning a Document</vt:lpstr>
      <vt:lpstr>12.4.1 Aligning a Document</vt:lpstr>
      <vt:lpstr>12.4.1 Aligning a Document</vt:lpstr>
      <vt:lpstr>12.4.2 Distributing Graphics in a Document</vt:lpstr>
      <vt:lpstr>12.4.3 Organizing Text Along Objects</vt:lpstr>
      <vt:lpstr>12.4.4 Customizing Page Size</vt:lpstr>
      <vt:lpstr>12.4.4 Customizing Page Size</vt:lpstr>
      <vt:lpstr>12.4.4 Customizing Page Size</vt:lpstr>
      <vt:lpstr>Sub Topic 12.5: Advanced Features</vt:lpstr>
      <vt:lpstr>12.5.1 Customising and Using Templates </vt:lpstr>
      <vt:lpstr>12.5.1 Customising and Using Templates </vt:lpstr>
      <vt:lpstr>12.5.1 Customising and Using Templates </vt:lpstr>
      <vt:lpstr>12.5.2 Using  Auto Shapes </vt:lpstr>
      <vt:lpstr>12.5.2 Using  Auto Shapes </vt:lpstr>
      <vt:lpstr>12.5.2 Using  Auto Shapes </vt:lpstr>
      <vt:lpstr>12.5.2 Using  Auto Shapes </vt:lpstr>
      <vt:lpstr>12.5.2 Using  Auto Shapes </vt:lpstr>
      <vt:lpstr>12.5.3 Undertaking a complete publication projects</vt:lpstr>
      <vt:lpstr>12.5.3 Undertaking a complete publication projects</vt:lpstr>
      <vt:lpstr>12.5.3 Undertaking a complete publication projects</vt:lpstr>
      <vt:lpstr>12.5.3 Undertaking a complete publication projects</vt:lpstr>
      <vt:lpstr>12.5.3 Undertaking a complete publication projects</vt:lpstr>
      <vt:lpstr>12.5.3 Undertaking a complete publication projects</vt:lpstr>
      <vt:lpstr>12.5.3 Undertaking a complete publication projects</vt:lpstr>
      <vt:lpstr>Subsidiary ICT for Uganda</vt:lpstr>
    </vt:vector>
  </TitlesOfParts>
  <Company>Sharebility Uganda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12 Electronic Publication - Subsidiary ICT for Uganda by Mukalele Rogers</dc:title>
  <dc:subject>UACE Subsidiary ICT 850</dc:subject>
  <dc:creator>Rogers Mukalele</dc:creator>
  <cp:keywords>UACE, UNEB,ICT,SHAREBILITY UGANDA</cp:keywords>
  <cp:lastModifiedBy>Kakuru Benard</cp:lastModifiedBy>
  <cp:revision>361</cp:revision>
  <dcterms:created xsi:type="dcterms:W3CDTF">2012-08-28T13:36:21Z</dcterms:created>
  <dcterms:modified xsi:type="dcterms:W3CDTF">2024-03-26T17:33:36Z</dcterms:modified>
</cp:coreProperties>
</file>

<file path=docProps/thumbnail.jpeg>
</file>